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15" r:id="rId4"/>
  </p:sldMasterIdLst>
  <p:notesMasterIdLst>
    <p:notesMasterId r:id="rId23"/>
  </p:notesMasterIdLst>
  <p:handoutMasterIdLst>
    <p:handoutMasterId r:id="rId24"/>
  </p:handoutMasterIdLst>
  <p:sldIdLst>
    <p:sldId id="269" r:id="rId5"/>
    <p:sldId id="298" r:id="rId6"/>
    <p:sldId id="297" r:id="rId7"/>
    <p:sldId id="300" r:id="rId8"/>
    <p:sldId id="299" r:id="rId9"/>
    <p:sldId id="301" r:id="rId10"/>
    <p:sldId id="271" r:id="rId11"/>
    <p:sldId id="302" r:id="rId12"/>
    <p:sldId id="303" r:id="rId13"/>
    <p:sldId id="285" r:id="rId14"/>
    <p:sldId id="286" r:id="rId15"/>
    <p:sldId id="287" r:id="rId16"/>
    <p:sldId id="288" r:id="rId17"/>
    <p:sldId id="289" r:id="rId18"/>
    <p:sldId id="304" r:id="rId19"/>
    <p:sldId id="306" r:id="rId20"/>
    <p:sldId id="277" r:id="rId21"/>
    <p:sldId id="268" r:id="rId22"/>
  </p:sldIdLst>
  <p:sldSz cx="9144000" cy="5143500" type="screen16x9"/>
  <p:notesSz cx="6858000" cy="9144000"/>
  <p:defaultTextStyle>
    <a:defPPr>
      <a:defRPr lang="sv-SE"/>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0000"/>
    <a:srgbClr val="2C2C2C"/>
    <a:srgbClr val="275269"/>
    <a:srgbClr val="A6B750"/>
    <a:srgbClr val="326886"/>
    <a:srgbClr val="8CC2F2"/>
    <a:srgbClr val="F7BF3A"/>
    <a:srgbClr val="13958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62" d="100"/>
          <a:sy n="162" d="100"/>
        </p:scale>
        <p:origin x="144" y="14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sv-SE"/>
          </a:p>
        </p:txBody>
      </p:sp>
      <p:sp>
        <p:nvSpPr>
          <p:cNvPr id="3" name="Platshållare fö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CBFE8953-8EC3-5E44-90AE-C7A019D833BF}" type="datetimeFigureOut">
              <a:rPr lang="sv-SE"/>
              <a:pPr>
                <a:defRPr/>
              </a:pPr>
              <a:t>2020-01-27</a:t>
            </a:fld>
            <a:endParaRPr lang="sv-SE"/>
          </a:p>
        </p:txBody>
      </p:sp>
      <p:sp>
        <p:nvSpPr>
          <p:cNvPr id="4" name="Platshållare för sidfo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sv-SE"/>
          </a:p>
        </p:txBody>
      </p:sp>
      <p:sp>
        <p:nvSpPr>
          <p:cNvPr id="5" name="Platshållare för bild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61466EDF-14C9-3C4A-A1DB-21A620E6797D}" type="slidenum">
              <a:rPr lang="sv-SE"/>
              <a:pPr>
                <a:defRPr/>
              </a:pPr>
              <a:t>‹#›</a:t>
            </a:fld>
            <a:endParaRPr lang="sv-SE"/>
          </a:p>
        </p:txBody>
      </p:sp>
    </p:spTree>
    <p:extLst>
      <p:ext uri="{BB962C8B-B14F-4D97-AF65-F5344CB8AC3E}">
        <p14:creationId xmlns:p14="http://schemas.microsoft.com/office/powerpoint/2010/main" val="16441659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33CC8A9E-2A0C-BF4E-9232-80C79321D4A9}" type="datetimeFigureOut">
              <a:rPr lang="sv-SE"/>
              <a:pPr>
                <a:defRPr/>
              </a:pPr>
              <a:t>2020-01-27</a:t>
            </a:fld>
            <a:endParaRPr lang="sv-SE"/>
          </a:p>
        </p:txBody>
      </p:sp>
      <p:sp>
        <p:nvSpPr>
          <p:cNvPr id="4" name="Platshållare för bildobjekt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sv-SE" noProof="0"/>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7D752026-C60F-E442-867C-9059738DF8C3}" type="slidenum">
              <a:rPr lang="sv-SE"/>
              <a:pPr>
                <a:defRPr/>
              </a:pPr>
              <a:t>‹#›</a:t>
            </a:fld>
            <a:endParaRPr lang="sv-SE"/>
          </a:p>
        </p:txBody>
      </p:sp>
    </p:spTree>
    <p:extLst>
      <p:ext uri="{BB962C8B-B14F-4D97-AF65-F5344CB8AC3E}">
        <p14:creationId xmlns:p14="http://schemas.microsoft.com/office/powerpoint/2010/main" val="2913774001"/>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intranat.goteborg.se/wps/myportal/int?uri=gbglnk:Intranat.sidor.sp.bestalla.create&amp;formGuid=64e978e8-f1e0-4120-a1f1-98557ad494bc&amp;reloadForm=true"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Michael</a:t>
            </a:r>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2</a:t>
            </a:fld>
            <a:endParaRPr lang="sv-SE"/>
          </a:p>
        </p:txBody>
      </p:sp>
    </p:spTree>
    <p:extLst>
      <p:ext uri="{BB962C8B-B14F-4D97-AF65-F5344CB8AC3E}">
        <p14:creationId xmlns:p14="http://schemas.microsoft.com/office/powerpoint/2010/main" val="2173748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ea typeface="ＭＳ Ｐゴシック"/>
                <a:cs typeface="Calibri"/>
              </a:rPr>
              <a:t>Den första som märker att ett avbrott skett är oftast verksamheten.</a:t>
            </a:r>
          </a:p>
          <a:p>
            <a:r>
              <a:rPr lang="sv-SE" dirty="0">
                <a:ea typeface="ＭＳ Ｐゴシック"/>
                <a:cs typeface="Calibri"/>
              </a:rPr>
              <a:t>I vissa fall blir verksamheten uppmärksammad på ett avbrott genom en signal från </a:t>
            </a:r>
            <a:r>
              <a:rPr lang="sv-SE" dirty="0" err="1">
                <a:ea typeface="ＭＳ Ｐゴシック"/>
                <a:cs typeface="Calibri"/>
              </a:rPr>
              <a:t>IntraService</a:t>
            </a:r>
            <a:r>
              <a:rPr lang="sv-SE" dirty="0">
                <a:ea typeface="ＭＳ Ｐゴシック"/>
                <a:cs typeface="Calibri"/>
              </a:rPr>
              <a:t>, via SMS eller e-post.</a:t>
            </a:r>
          </a:p>
          <a:p>
            <a:endParaRPr lang="sv-SE" dirty="0">
              <a:ea typeface="ＭＳ Ｐゴシック"/>
              <a:cs typeface="Calibri"/>
            </a:endParaRPr>
          </a:p>
          <a:p>
            <a:r>
              <a:rPr lang="sv-SE" dirty="0">
                <a:ea typeface="ＭＳ Ｐゴシック"/>
                <a:cs typeface="Calibri"/>
              </a:rPr>
              <a:t>För att säkerställa information från Intraservice gällande avbrott eller störningar behöver var och en gå in och registrera sitt mobilnummer samt e-postadress på:</a:t>
            </a:r>
          </a:p>
          <a:p>
            <a:r>
              <a:rPr lang="sv-SE" u="sng" dirty="0">
                <a:hlinkClick r:id="rId3"/>
              </a:rPr>
              <a:t>https://intranat.goteborg.se/wps/myportal/int?uri=gbglnk:Intranat.sidor.sp.bestalla.create&amp;formGuid=64e978e8-f1e0-4120-a1f1-98557ad494bc&amp;reloadForm=true</a:t>
            </a:r>
            <a:endParaRPr lang="en-US"/>
          </a:p>
          <a:p>
            <a:endParaRPr lang="sv-SE" dirty="0">
              <a:cs typeface="Calibri"/>
            </a:endParaRPr>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13</a:t>
            </a:fld>
            <a:endParaRPr lang="sv-SE"/>
          </a:p>
        </p:txBody>
      </p:sp>
    </p:spTree>
    <p:extLst>
      <p:ext uri="{BB962C8B-B14F-4D97-AF65-F5344CB8AC3E}">
        <p14:creationId xmlns:p14="http://schemas.microsoft.com/office/powerpoint/2010/main" val="19322851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ea typeface="ＭＳ Ｐゴシック"/>
                <a:cs typeface="Calibri"/>
              </a:rPr>
              <a:t>Sammanfattningsvis – detta är hela bilden</a:t>
            </a:r>
            <a:endParaRPr lang="sv-SE"/>
          </a:p>
          <a:p>
            <a:endParaRPr lang="sv-SE">
              <a:cs typeface="Calibri"/>
            </a:endParaRPr>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14</a:t>
            </a:fld>
            <a:endParaRPr lang="sv-SE"/>
          </a:p>
        </p:txBody>
      </p:sp>
    </p:spTree>
    <p:extLst>
      <p:ext uri="{BB962C8B-B14F-4D97-AF65-F5344CB8AC3E}">
        <p14:creationId xmlns:p14="http://schemas.microsoft.com/office/powerpoint/2010/main" val="42458162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defRPr/>
            </a:pPr>
            <a:r>
              <a:rPr lang="sv-SE" dirty="0">
                <a:ea typeface="ＭＳ Ｐゴシック"/>
                <a:cs typeface="Calibri"/>
              </a:rPr>
              <a:t>Alla avvikelser </a:t>
            </a:r>
            <a:r>
              <a:rPr lang="sv-SE" b="1" dirty="0">
                <a:ea typeface="ＭＳ Ｐゴシック"/>
                <a:cs typeface="Calibri"/>
              </a:rPr>
              <a:t>ska </a:t>
            </a:r>
            <a:r>
              <a:rPr lang="sv-SE" dirty="0">
                <a:ea typeface="ＭＳ Ｐゴシック"/>
                <a:cs typeface="Calibri"/>
              </a:rPr>
              <a:t>rapporteras enligt rutin för befintlig avvikelsehantering till chef, dvs att grunden i NIS-hanteringen är densamma som i befintlig avvikelsehantering.  ”Verksamheten” rapporterar alltså avvikelser rutinmässigt till närmaste chef, oavsett typ av avvikelse.</a:t>
            </a:r>
          </a:p>
          <a:p>
            <a:endParaRPr lang="sv-SE">
              <a:ea typeface="ＭＳ Ｐゴシック"/>
              <a:cs typeface="Calibri"/>
            </a:endParaRPr>
          </a:p>
          <a:p>
            <a:r>
              <a:rPr lang="sv-SE" dirty="0">
                <a:ea typeface="ＭＳ Ｐゴシック"/>
                <a:cs typeface="Calibri"/>
              </a:rPr>
              <a:t>Avvikelser av typ 1 (”Lex Maria”) bedöms av MAS/MAR ifall anmälningsskyldighet enligt </a:t>
            </a:r>
            <a:r>
              <a:rPr lang="sv-SE" sz="1200" dirty="0">
                <a:solidFill>
                  <a:schemeClr val="tx1"/>
                </a:solidFill>
                <a:ea typeface="ＭＳ Ｐゴシック"/>
                <a:cs typeface="Calibri"/>
              </a:rPr>
              <a:t>3 kap. 5 § första stycket patientsäkerhetslagen (2010:659) inträtt.</a:t>
            </a:r>
            <a:r>
              <a:rPr lang="sv-SE" dirty="0">
                <a:ea typeface="ＭＳ Ｐゴシック"/>
                <a:cs typeface="Calibri"/>
              </a:rPr>
              <a:t> </a:t>
            </a:r>
            <a:endParaRPr lang="sv-SE" sz="1200" dirty="0">
              <a:solidFill>
                <a:schemeClr val="tx1"/>
              </a:solidFill>
              <a:cs typeface="Calibri"/>
            </a:endParaRPr>
          </a:p>
          <a:p>
            <a:pPr>
              <a:defRPr/>
            </a:pPr>
            <a:r>
              <a:rPr lang="sv-SE" sz="1200" dirty="0">
                <a:solidFill>
                  <a:schemeClr val="tx1"/>
                </a:solidFill>
                <a:ea typeface="ＭＳ Ｐゴシック"/>
                <a:cs typeface="Calibri"/>
              </a:rPr>
              <a:t>MAS/MAR gör sådan anmälan enligt befintliga rutiner, men sänder vidare underlaget till NIS-bedömare inom HSE, för bedömning om det även </a:t>
            </a:r>
            <a:r>
              <a:rPr lang="sv-SE" dirty="0">
                <a:ea typeface="ＭＳ Ｐゴシック"/>
                <a:cs typeface="Calibri"/>
              </a:rPr>
              <a:t>kan antas vara </a:t>
            </a:r>
            <a:r>
              <a:rPr lang="sv-SE" sz="1200" dirty="0">
                <a:solidFill>
                  <a:schemeClr val="tx1"/>
                </a:solidFill>
                <a:ea typeface="ＭＳ Ｐゴシック"/>
                <a:cs typeface="Calibri"/>
              </a:rPr>
              <a:t>en NIS-incident.</a:t>
            </a:r>
          </a:p>
          <a:p>
            <a:pPr>
              <a:defRPr/>
            </a:pPr>
            <a:endParaRPr lang="sv-SE" dirty="0">
              <a:ea typeface="ＭＳ Ｐゴシック"/>
              <a:cs typeface="Calibri"/>
            </a:endParaRPr>
          </a:p>
          <a:p>
            <a:pPr>
              <a:defRPr/>
            </a:pPr>
            <a:r>
              <a:rPr lang="sv-SE">
                <a:ea typeface="ＭＳ Ｐゴシック"/>
                <a:cs typeface="Calibri"/>
              </a:rPr>
              <a:t> </a:t>
            </a:r>
            <a:endParaRPr lang="sv-SE" dirty="0">
              <a:ea typeface="ＭＳ Ｐゴシック"/>
              <a:cs typeface="Calibri"/>
            </a:endParaRPr>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15</a:t>
            </a:fld>
            <a:endParaRPr lang="sv-SE"/>
          </a:p>
        </p:txBody>
      </p:sp>
    </p:spTree>
    <p:extLst>
      <p:ext uri="{BB962C8B-B14F-4D97-AF65-F5344CB8AC3E}">
        <p14:creationId xmlns:p14="http://schemas.microsoft.com/office/powerpoint/2010/main" val="22866496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defRPr/>
            </a:pPr>
            <a:r>
              <a:rPr lang="sv-SE" dirty="0">
                <a:ea typeface="ＭＳ Ｐゴシック"/>
                <a:cs typeface="Calibri"/>
              </a:rPr>
              <a:t>Alla avvikelser </a:t>
            </a:r>
            <a:r>
              <a:rPr lang="sv-SE" b="1" dirty="0">
                <a:ea typeface="ＭＳ Ｐゴシック"/>
                <a:cs typeface="Calibri"/>
              </a:rPr>
              <a:t>ska </a:t>
            </a:r>
            <a:r>
              <a:rPr lang="sv-SE" dirty="0">
                <a:ea typeface="ＭＳ Ｐゴシック"/>
                <a:cs typeface="Calibri"/>
              </a:rPr>
              <a:t>rapporteras enligt rutin för befintlig avvikelsehantering till chef, dvs att grunden i NIS-hanteringen är densamma som i befintlig avvikelsehantering.  ”Verksamheten” rapporterar alltså avvikelser rutinmässigt till närmaste chef, oavsett typ av avvikelse.</a:t>
            </a:r>
            <a:endParaRPr lang="en-US">
              <a:ea typeface="ＭＳ Ｐゴシック"/>
              <a:cs typeface="Calibri"/>
            </a:endParaRPr>
          </a:p>
          <a:p>
            <a:endParaRPr lang="sv-SE" dirty="0"/>
          </a:p>
          <a:p>
            <a:r>
              <a:rPr lang="sv-SE" dirty="0">
                <a:ea typeface="ＭＳ Ｐゴシック"/>
                <a:cs typeface="Calibri"/>
              </a:rPr>
              <a:t>Avvikelser av typ 1 (”Lex Maria”) bedöms av MAS/MAR ifall anmälningsskyldighet enligt 3 kap. 5 § första stycket patientsäkerhetslagen (2010:659) inträtt. </a:t>
            </a:r>
          </a:p>
          <a:p>
            <a:pPr>
              <a:defRPr/>
            </a:pPr>
            <a:r>
              <a:rPr lang="sv-SE" dirty="0"/>
              <a:t>MAS/MAR gör sådan anmälan enligt befintliga rutiner, men sänder vidare underlaget till NIS-bedömare inom HSE, för bedömning om det även kan antas vara en NIS-incident.</a:t>
            </a:r>
            <a:endParaRPr lang="en-US" dirty="0"/>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16</a:t>
            </a:fld>
            <a:endParaRPr lang="sv-SE"/>
          </a:p>
        </p:txBody>
      </p:sp>
    </p:spTree>
    <p:extLst>
      <p:ext uri="{BB962C8B-B14F-4D97-AF65-F5344CB8AC3E}">
        <p14:creationId xmlns:p14="http://schemas.microsoft.com/office/powerpoint/2010/main" val="38364708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Kortaste tid för att dra igenom hela presentationen, utan frågestund: ca 12 minuter.</a:t>
            </a:r>
          </a:p>
          <a:p>
            <a:r>
              <a:rPr lang="sv-SE" dirty="0"/>
              <a:t>Inkl. </a:t>
            </a:r>
            <a:r>
              <a:rPr lang="sv-SE"/>
              <a:t>tid </a:t>
            </a:r>
            <a:r>
              <a:rPr lang="sv-SE" dirty="0"/>
              <a:t>för frågor och kortare diskussioner: ca 30 minuter</a:t>
            </a:r>
          </a:p>
        </p:txBody>
      </p:sp>
      <p:sp>
        <p:nvSpPr>
          <p:cNvPr id="4" name="Platshållare för bildnummer 3"/>
          <p:cNvSpPr>
            <a:spLocks noGrp="1"/>
          </p:cNvSpPr>
          <p:nvPr>
            <p:ph type="sldNum" sz="quarter" idx="5"/>
          </p:nvPr>
        </p:nvSpPr>
        <p:spPr/>
        <p:txBody>
          <a:bodyPr/>
          <a:lstStyle/>
          <a:p>
            <a:pPr>
              <a:defRPr/>
            </a:pPr>
            <a:fld id="{7D752026-C60F-E442-867C-9059738DF8C3}" type="slidenum">
              <a:rPr lang="sv-SE" smtClean="0"/>
              <a:pPr>
                <a:defRPr/>
              </a:pPr>
              <a:t>18</a:t>
            </a:fld>
            <a:endParaRPr lang="sv-SE"/>
          </a:p>
        </p:txBody>
      </p:sp>
    </p:spTree>
    <p:extLst>
      <p:ext uri="{BB962C8B-B14F-4D97-AF65-F5344CB8AC3E}">
        <p14:creationId xmlns:p14="http://schemas.microsoft.com/office/powerpoint/2010/main" val="4292625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a:cs typeface="Calibri"/>
              </a:rPr>
              <a:t>Ny svensk lag och förordning</a:t>
            </a:r>
          </a:p>
          <a:p>
            <a:pPr marL="0" indent="0">
              <a:buFont typeface="Arial" panose="020B0604020202020204" pitchFamily="34" charset="0"/>
              <a:buNone/>
            </a:pPr>
            <a:endParaRPr lang="sv-SE">
              <a:cs typeface="Calibri"/>
            </a:endParaRPr>
          </a:p>
          <a:p>
            <a:pPr marL="171450" indent="-171450">
              <a:buFont typeface="Arial" panose="020B0604020202020204" pitchFamily="34" charset="0"/>
              <a:buChar char="•"/>
            </a:pPr>
            <a:r>
              <a:rPr lang="sv-SE" err="1">
                <a:cs typeface="Calibri"/>
              </a:rPr>
              <a:t>MSB:s</a:t>
            </a:r>
            <a:r>
              <a:rPr lang="sv-SE">
                <a:cs typeface="Calibri"/>
              </a:rPr>
              <a:t> föreskrifter</a:t>
            </a:r>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3</a:t>
            </a:fld>
            <a:endParaRPr lang="sv-SE"/>
          </a:p>
        </p:txBody>
      </p:sp>
    </p:spTree>
    <p:extLst>
      <p:ext uri="{BB962C8B-B14F-4D97-AF65-F5344CB8AC3E}">
        <p14:creationId xmlns:p14="http://schemas.microsoft.com/office/powerpoint/2010/main" val="3213169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0" i="0" kern="1200">
                <a:solidFill>
                  <a:schemeClr val="tx1"/>
                </a:solidFill>
                <a:effectLst/>
                <a:latin typeface="+mn-lt"/>
                <a:ea typeface="ＭＳ Ｐゴシック" charset="0"/>
                <a:cs typeface="ＭＳ Ｐゴシック" charset="0"/>
              </a:rPr>
              <a:t>7 sektorer varav Hälso- och sjukvård är en</a:t>
            </a:r>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4</a:t>
            </a:fld>
            <a:endParaRPr lang="sv-SE"/>
          </a:p>
        </p:txBody>
      </p:sp>
    </p:spTree>
    <p:extLst>
      <p:ext uri="{BB962C8B-B14F-4D97-AF65-F5344CB8AC3E}">
        <p14:creationId xmlns:p14="http://schemas.microsoft.com/office/powerpoint/2010/main" val="4062543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i="1">
                <a:ea typeface="ＭＳ Ｐゴシック"/>
                <a:cs typeface="Calibri"/>
              </a:rPr>
              <a:t>MSBF 2018:10 </a:t>
            </a:r>
            <a:r>
              <a:rPr lang="sv-SE" i="1">
                <a:ea typeface="ＭＳ Ｐゴシック"/>
                <a:cs typeface="Calibri"/>
              </a:rPr>
              <a:t>gäller bara </a:t>
            </a:r>
            <a:r>
              <a:rPr lang="sv-SE" b="1" i="1">
                <a:ea typeface="ＭＳ Ｐゴシック"/>
                <a:cs typeface="Calibri"/>
              </a:rPr>
              <a:t>digitala tjänster.</a:t>
            </a:r>
            <a:endParaRPr lang="sv-SE">
              <a:ea typeface="ＭＳ Ｐゴシック"/>
              <a:cs typeface="Calibri"/>
            </a:endParaRPr>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5</a:t>
            </a:fld>
            <a:endParaRPr lang="sv-SE"/>
          </a:p>
        </p:txBody>
      </p:sp>
    </p:spTree>
    <p:extLst>
      <p:ext uri="{BB962C8B-B14F-4D97-AF65-F5344CB8AC3E}">
        <p14:creationId xmlns:p14="http://schemas.microsoft.com/office/powerpoint/2010/main" val="1439326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cs typeface="Calibri"/>
            </a:endParaRPr>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7</a:t>
            </a:fld>
            <a:endParaRPr lang="sv-SE"/>
          </a:p>
        </p:txBody>
      </p:sp>
    </p:spTree>
    <p:extLst>
      <p:ext uri="{BB962C8B-B14F-4D97-AF65-F5344CB8AC3E}">
        <p14:creationId xmlns:p14="http://schemas.microsoft.com/office/powerpoint/2010/main" val="1731632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Michael</a:t>
            </a:r>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8</a:t>
            </a:fld>
            <a:endParaRPr lang="sv-SE"/>
          </a:p>
        </p:txBody>
      </p:sp>
    </p:spTree>
    <p:extLst>
      <p:ext uri="{BB962C8B-B14F-4D97-AF65-F5344CB8AC3E}">
        <p14:creationId xmlns:p14="http://schemas.microsoft.com/office/powerpoint/2010/main" val="9777936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cs typeface="Calibri"/>
              </a:rPr>
              <a:t>Grunden i NIS-hanteringen är densamma som i befintlig avvikelsehantering, dvs ”verksamheten” rapporterar till närmaste chef, oavsett typ av avvikelse.</a:t>
            </a:r>
          </a:p>
          <a:p>
            <a:endParaRPr lang="sv-SE">
              <a:cs typeface="Calibri"/>
            </a:endParaRPr>
          </a:p>
          <a:p>
            <a:r>
              <a:rPr lang="sv-SE">
                <a:cs typeface="Calibri"/>
              </a:rPr>
              <a:t>Allvarlig </a:t>
            </a:r>
            <a:r>
              <a:rPr lang="sv-SE" err="1">
                <a:cs typeface="Calibri"/>
              </a:rPr>
              <a:t>vårdskada</a:t>
            </a:r>
            <a:r>
              <a:rPr lang="sv-SE">
                <a:cs typeface="Calibri"/>
              </a:rPr>
              <a:t> = anmälan enligt </a:t>
            </a:r>
            <a:r>
              <a:rPr lang="sv-SE" sz="1200">
                <a:solidFill>
                  <a:schemeClr val="tx1"/>
                </a:solidFill>
              </a:rPr>
              <a:t>3 kap. 5 § första stycket patientsäkerhetslagen (2010:659, ”Lex Maria”).</a:t>
            </a:r>
          </a:p>
          <a:p>
            <a:pPr marL="0" marR="0" lvl="0" indent="0" algn="l" defTabSz="457200" rtl="0" eaLnBrk="0" fontAlgn="base" latinLnBrk="0" hangingPunct="0">
              <a:lnSpc>
                <a:spcPct val="100000"/>
              </a:lnSpc>
              <a:spcBef>
                <a:spcPct val="30000"/>
              </a:spcBef>
              <a:spcAft>
                <a:spcPct val="0"/>
              </a:spcAft>
              <a:buClrTx/>
              <a:buSzTx/>
              <a:buFontTx/>
              <a:buNone/>
              <a:tabLst/>
              <a:defRPr/>
            </a:pPr>
            <a:r>
              <a:rPr lang="sv-SE"/>
              <a:t>Denna bedömning görs av MAS</a:t>
            </a:r>
            <a:r>
              <a:rPr lang="sv-SE" sz="1200" b="0">
                <a:solidFill>
                  <a:schemeClr val="tx1"/>
                </a:solidFill>
              </a:rPr>
              <a:t>.</a:t>
            </a:r>
          </a:p>
          <a:p>
            <a:br>
              <a:rPr lang="sv-SE" sz="1200" u="sng">
                <a:solidFill>
                  <a:schemeClr val="tx1"/>
                </a:solidFill>
              </a:rPr>
            </a:br>
            <a:endParaRPr lang="sv-SE">
              <a:cs typeface="Calibri"/>
            </a:endParaRPr>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10</a:t>
            </a:fld>
            <a:endParaRPr lang="sv-SE"/>
          </a:p>
        </p:txBody>
      </p:sp>
    </p:spTree>
    <p:extLst>
      <p:ext uri="{BB962C8B-B14F-4D97-AF65-F5344CB8AC3E}">
        <p14:creationId xmlns:p14="http://schemas.microsoft.com/office/powerpoint/2010/main" val="3502306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ea typeface="ＭＳ Ｐゴシック"/>
                <a:cs typeface="Calibri"/>
              </a:rPr>
              <a:t>Allvarlig </a:t>
            </a:r>
            <a:r>
              <a:rPr lang="sv-SE" dirty="0" err="1">
                <a:ea typeface="ＭＳ Ｐゴシック"/>
                <a:cs typeface="Calibri"/>
              </a:rPr>
              <a:t>vårdskada</a:t>
            </a:r>
            <a:r>
              <a:rPr lang="sv-SE" dirty="0">
                <a:ea typeface="ＭＳ Ｐゴシック"/>
                <a:cs typeface="Calibri"/>
              </a:rPr>
              <a:t> = anmälan enligt </a:t>
            </a:r>
            <a:r>
              <a:rPr lang="sv-SE" sz="1200" dirty="0">
                <a:solidFill>
                  <a:schemeClr val="tx1"/>
                </a:solidFill>
                <a:ea typeface="ＭＳ Ｐゴシック"/>
                <a:cs typeface="Calibri"/>
              </a:rPr>
              <a:t>3 kap. 5 § första stycket patientsäkerhetslagen (2010:659, ”Lex Maria”).</a:t>
            </a:r>
          </a:p>
          <a:p>
            <a:pPr marL="0" marR="0" lvl="0" indent="0" algn="l" defTabSz="457200" rtl="0" eaLnBrk="0" fontAlgn="base" latinLnBrk="0" hangingPunct="0">
              <a:lnSpc>
                <a:spcPct val="100000"/>
              </a:lnSpc>
              <a:spcBef>
                <a:spcPct val="30000"/>
              </a:spcBef>
              <a:spcAft>
                <a:spcPct val="0"/>
              </a:spcAft>
              <a:buClrTx/>
              <a:buSzTx/>
              <a:buFontTx/>
              <a:buNone/>
              <a:tabLst/>
              <a:defRPr/>
            </a:pPr>
            <a:r>
              <a:rPr lang="sv-SE" dirty="0">
                <a:ea typeface="ＭＳ Ｐゴシック"/>
                <a:cs typeface="Calibri"/>
              </a:rPr>
              <a:t>Denna bedömning görs av MAS</a:t>
            </a:r>
            <a:r>
              <a:rPr lang="sv-SE" sz="1200" b="0" dirty="0">
                <a:solidFill>
                  <a:schemeClr val="tx1"/>
                </a:solidFill>
                <a:ea typeface="ＭＳ Ｐゴシック"/>
                <a:cs typeface="Calibri"/>
              </a:rPr>
              <a:t>.</a:t>
            </a:r>
          </a:p>
          <a:p>
            <a:r>
              <a:rPr lang="sv-SE" sz="1200" b="0" dirty="0">
                <a:solidFill>
                  <a:schemeClr val="tx1"/>
                </a:solidFill>
                <a:ea typeface="ＭＳ Ｐゴシック"/>
                <a:cs typeface="Calibri"/>
              </a:rPr>
              <a:t>Efter det skall även bedömas om </a:t>
            </a:r>
            <a:r>
              <a:rPr lang="sv-SE" sz="1200" dirty="0">
                <a:ea typeface="ＭＳ Ｐゴシック"/>
                <a:cs typeface="Calibri"/>
              </a:rPr>
              <a:t>nätverk och/eller IT-system varit en bidragande orsak, varvid händelsen också skall bedömas </a:t>
            </a:r>
            <a:r>
              <a:rPr lang="sv-SE" dirty="0">
                <a:ea typeface="ＭＳ Ｐゴシック"/>
                <a:cs typeface="Calibri"/>
              </a:rPr>
              <a:t>utifrån om det kan vara NIS-incident</a:t>
            </a:r>
            <a:r>
              <a:rPr lang="sv-SE" sz="1200" dirty="0">
                <a:ea typeface="ＭＳ Ｐゴシック"/>
                <a:cs typeface="Calibri"/>
              </a:rPr>
              <a:t>.</a:t>
            </a:r>
            <a:endParaRPr lang="sv-SE" b="0" dirty="0">
              <a:ea typeface="ＭＳ Ｐゴシック"/>
              <a:cs typeface="Calibri"/>
            </a:endParaRPr>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11</a:t>
            </a:fld>
            <a:endParaRPr lang="sv-SE"/>
          </a:p>
        </p:txBody>
      </p:sp>
    </p:spTree>
    <p:extLst>
      <p:ext uri="{BB962C8B-B14F-4D97-AF65-F5344CB8AC3E}">
        <p14:creationId xmlns:p14="http://schemas.microsoft.com/office/powerpoint/2010/main" val="26438501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ea typeface="ＭＳ Ｐゴシック"/>
                <a:cs typeface="Calibri"/>
              </a:rPr>
              <a:t>Den första som märker att ett avbrott skett är oftast verksamheten.</a:t>
            </a:r>
          </a:p>
          <a:p>
            <a:r>
              <a:rPr lang="sv-SE" dirty="0">
                <a:ea typeface="ＭＳ Ｐゴシック"/>
                <a:cs typeface="Calibri"/>
              </a:rPr>
              <a:t>I vissa fall blir verksamheten uppmärksammad på ett avbrott genom en signal från </a:t>
            </a:r>
            <a:r>
              <a:rPr lang="sv-SE" dirty="0" err="1">
                <a:ea typeface="ＭＳ Ｐゴシック"/>
                <a:cs typeface="Calibri"/>
              </a:rPr>
              <a:t>IntraService</a:t>
            </a:r>
            <a:r>
              <a:rPr lang="sv-SE" dirty="0">
                <a:ea typeface="ＭＳ Ｐゴシック"/>
                <a:cs typeface="Calibri"/>
              </a:rPr>
              <a:t>, via SMS eller e-post.</a:t>
            </a:r>
          </a:p>
          <a:p>
            <a:r>
              <a:rPr lang="sv-SE" dirty="0">
                <a:ea typeface="ＭＳ Ｐゴシック"/>
                <a:cs typeface="Calibri"/>
              </a:rPr>
              <a:t>För att säkerställa att ni automatiskt får information från Intraservice gällande avbrott eller störningar behöver var och en gå in och registrera sitt </a:t>
            </a:r>
            <a:r>
              <a:rPr lang="sv-SE" dirty="0" err="1">
                <a:ea typeface="ＭＳ Ｐゴシック"/>
                <a:cs typeface="Calibri"/>
              </a:rPr>
              <a:t>mobilnumer</a:t>
            </a:r>
            <a:r>
              <a:rPr lang="sv-SE" dirty="0">
                <a:ea typeface="ＭＳ Ｐゴシック"/>
                <a:cs typeface="Calibri"/>
              </a:rPr>
              <a:t> samt </a:t>
            </a:r>
            <a:r>
              <a:rPr lang="sv-SE" dirty="0" err="1">
                <a:ea typeface="ＭＳ Ｐゴシック"/>
                <a:cs typeface="Calibri"/>
              </a:rPr>
              <a:t>epostadress</a:t>
            </a:r>
            <a:r>
              <a:rPr lang="sv-SE" dirty="0">
                <a:ea typeface="ＭＳ Ｐゴシック"/>
                <a:cs typeface="Calibri"/>
              </a:rPr>
              <a:t> på:</a:t>
            </a:r>
            <a:endParaRPr lang="sv-SE" dirty="0">
              <a:cs typeface="Calibri"/>
            </a:endParaRPr>
          </a:p>
          <a:p>
            <a:r>
              <a:rPr lang="sv-SE" u="sng" dirty="0">
                <a:solidFill>
                  <a:srgbClr val="0070C0"/>
                </a:solidFill>
                <a:ea typeface="ＭＳ Ｐゴシック"/>
                <a:cs typeface="Calibri"/>
              </a:rPr>
              <a:t>https://intranat.goteborg.se/wps/myportal/int?uri=gbglnk:Intranat.sidor.sp.bestalla.create&amp;formGuid=64e978e8-f1e0-4120-a1f1-98557ad494bc&amp;reloadForm=true</a:t>
            </a:r>
          </a:p>
          <a:p>
            <a:endParaRPr lang="sv-SE"/>
          </a:p>
        </p:txBody>
      </p:sp>
      <p:sp>
        <p:nvSpPr>
          <p:cNvPr id="4" name="Platshållare för bildnummer 3"/>
          <p:cNvSpPr>
            <a:spLocks noGrp="1"/>
          </p:cNvSpPr>
          <p:nvPr>
            <p:ph type="sldNum" sz="quarter" idx="10"/>
          </p:nvPr>
        </p:nvSpPr>
        <p:spPr/>
        <p:txBody>
          <a:bodyPr/>
          <a:lstStyle/>
          <a:p>
            <a:pPr>
              <a:defRPr/>
            </a:pPr>
            <a:fld id="{7D752026-C60F-E442-867C-9059738DF8C3}" type="slidenum">
              <a:rPr lang="sv-SE" smtClean="0"/>
              <a:pPr>
                <a:defRPr/>
              </a:pPr>
              <a:t>12</a:t>
            </a:fld>
            <a:endParaRPr lang="sv-SE"/>
          </a:p>
        </p:txBody>
      </p:sp>
    </p:spTree>
    <p:extLst>
      <p:ext uri="{BB962C8B-B14F-4D97-AF65-F5344CB8AC3E}">
        <p14:creationId xmlns:p14="http://schemas.microsoft.com/office/powerpoint/2010/main" val="29381415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pic>
        <p:nvPicPr>
          <p:cNvPr id="4" name="Bildobjekt 7" descr="GRAPHIC_small1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3175"/>
            <a:ext cx="9144000" cy="5149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Rubrik 4"/>
          <p:cNvSpPr>
            <a:spLocks noGrp="1"/>
          </p:cNvSpPr>
          <p:nvPr>
            <p:ph type="title"/>
          </p:nvPr>
        </p:nvSpPr>
        <p:spPr>
          <a:xfrm>
            <a:off x="2796528" y="1803936"/>
            <a:ext cx="5486252" cy="739172"/>
          </a:xfrm>
        </p:spPr>
        <p:txBody>
          <a:bodyPr wrap="square" anchor="b"/>
          <a:lstStyle>
            <a:lvl1pPr>
              <a:lnSpc>
                <a:spcPct val="100000"/>
              </a:lnSpc>
              <a:defRPr sz="5000">
                <a:solidFill>
                  <a:srgbClr val="2C2C2C"/>
                </a:solidFill>
              </a:defRPr>
            </a:lvl1pPr>
          </a:lstStyle>
          <a:p>
            <a:r>
              <a:rPr lang="sv-SE"/>
              <a:t>Klicka här för att ändra format</a:t>
            </a:r>
          </a:p>
        </p:txBody>
      </p:sp>
      <p:sp>
        <p:nvSpPr>
          <p:cNvPr id="7" name="Platshållare för text 11"/>
          <p:cNvSpPr>
            <a:spLocks noGrp="1"/>
          </p:cNvSpPr>
          <p:nvPr>
            <p:ph type="body" sz="quarter" idx="14"/>
          </p:nvPr>
        </p:nvSpPr>
        <p:spPr>
          <a:xfrm>
            <a:off x="2815706" y="2672728"/>
            <a:ext cx="5475620" cy="615553"/>
          </a:xfrm>
        </p:spPr>
        <p:txBody>
          <a:bodyPr>
            <a:spAutoFit/>
          </a:bodyPr>
          <a:lstStyle>
            <a:lvl1pPr marL="0" indent="0">
              <a:spcAft>
                <a:spcPts val="0"/>
              </a:spcAft>
              <a:buNone/>
              <a:defRPr sz="2000">
                <a:solidFill>
                  <a:srgbClr val="2C2C2C"/>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pic>
        <p:nvPicPr>
          <p:cNvPr id="8" name="Bildobjekt 8" descr="gbg_st_cmyk_neg-01.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6515" y="1939376"/>
            <a:ext cx="679450" cy="1076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10" name="Rak 9"/>
          <p:cNvCxnSpPr/>
          <p:nvPr userDrawn="1"/>
        </p:nvCxnSpPr>
        <p:spPr>
          <a:xfrm>
            <a:off x="2158428" y="1623463"/>
            <a:ext cx="0" cy="1700213"/>
          </a:xfrm>
          <a:prstGeom prst="line">
            <a:avLst/>
          </a:prstGeom>
          <a:ln w="9525" cmpd="sng">
            <a:solidFill>
              <a:srgbClr val="0000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1559820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 grafik vänster">
    <p:spTree>
      <p:nvGrpSpPr>
        <p:cNvPr id="1" name=""/>
        <p:cNvGrpSpPr/>
        <p:nvPr/>
      </p:nvGrpSpPr>
      <p:grpSpPr>
        <a:xfrm>
          <a:off x="0" y="0"/>
          <a:ext cx="0" cy="0"/>
          <a:chOff x="0" y="0"/>
          <a:chExt cx="0" cy="0"/>
        </a:xfrm>
      </p:grpSpPr>
      <p:sp>
        <p:nvSpPr>
          <p:cNvPr id="8" name="Platshållare för innehåll 7"/>
          <p:cNvSpPr>
            <a:spLocks noGrp="1"/>
          </p:cNvSpPr>
          <p:nvPr>
            <p:ph sz="quarter" idx="13"/>
          </p:nvPr>
        </p:nvSpPr>
        <p:spPr>
          <a:xfrm>
            <a:off x="270000" y="1026000"/>
            <a:ext cx="5364000" cy="3618000"/>
          </a:xfrm>
          <a:solidFill>
            <a:schemeClr val="bg1">
              <a:lumMod val="95000"/>
            </a:schemeClr>
          </a:solidFill>
        </p:spPr>
        <p:txBody>
          <a:bodyPr lIns="180000" tIns="180000"/>
          <a:lstStyle>
            <a:lvl1pPr>
              <a:defRPr sz="1200" i="1" baseline="0">
                <a:solidFill>
                  <a:schemeClr val="tx1"/>
                </a:solidFill>
              </a:defRPr>
            </a:lvl1pPr>
          </a:lstStyle>
          <a:p>
            <a:pPr lvl="0"/>
            <a:r>
              <a:rPr lang="sv-SE"/>
              <a:t>Klicka här för att ändra format på bakgrundstexten</a:t>
            </a:r>
          </a:p>
        </p:txBody>
      </p:sp>
      <p:sp>
        <p:nvSpPr>
          <p:cNvPr id="9" name="Platshållare för text 8"/>
          <p:cNvSpPr>
            <a:spLocks noGrp="1"/>
          </p:cNvSpPr>
          <p:nvPr>
            <p:ph type="body" sz="quarter" idx="14"/>
          </p:nvPr>
        </p:nvSpPr>
        <p:spPr>
          <a:xfrm>
            <a:off x="5889600" y="1177200"/>
            <a:ext cx="2732400" cy="34668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Rubrik 4"/>
          <p:cNvSpPr>
            <a:spLocks noGrp="1"/>
          </p:cNvSpPr>
          <p:nvPr>
            <p:ph type="title"/>
          </p:nvPr>
        </p:nvSpPr>
        <p:spPr/>
        <p:txBody>
          <a:bodyPr/>
          <a:lstStyle>
            <a:lvl1pPr>
              <a:defRPr lang="sv-SE" sz="2800" b="1" i="0" u="none" strike="noStrike" baseline="0" smtClean="0"/>
            </a:lvl1pPr>
          </a:lstStyle>
          <a:p>
            <a:r>
              <a:rPr lang="sv-SE"/>
              <a:t>Klicka här för att ändra format</a:t>
            </a:r>
          </a:p>
        </p:txBody>
      </p:sp>
    </p:spTree>
    <p:extLst>
      <p:ext uri="{BB962C8B-B14F-4D97-AF65-F5344CB8AC3E}">
        <p14:creationId xmlns:p14="http://schemas.microsoft.com/office/powerpoint/2010/main" val="226668909"/>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 grafik höger">
    <p:spTree>
      <p:nvGrpSpPr>
        <p:cNvPr id="1" name=""/>
        <p:cNvGrpSpPr/>
        <p:nvPr/>
      </p:nvGrpSpPr>
      <p:grpSpPr>
        <a:xfrm>
          <a:off x="0" y="0"/>
          <a:ext cx="0" cy="0"/>
          <a:chOff x="0" y="0"/>
          <a:chExt cx="0" cy="0"/>
        </a:xfrm>
      </p:grpSpPr>
      <p:sp>
        <p:nvSpPr>
          <p:cNvPr id="8" name="Platshållare för innehåll 7"/>
          <p:cNvSpPr>
            <a:spLocks noGrp="1"/>
          </p:cNvSpPr>
          <p:nvPr>
            <p:ph sz="quarter" idx="13"/>
          </p:nvPr>
        </p:nvSpPr>
        <p:spPr>
          <a:xfrm>
            <a:off x="3480396" y="1026000"/>
            <a:ext cx="5364000" cy="3618000"/>
          </a:xfrm>
          <a:solidFill>
            <a:schemeClr val="bg1">
              <a:lumMod val="95000"/>
            </a:schemeClr>
          </a:solidFill>
        </p:spPr>
        <p:txBody>
          <a:bodyPr lIns="180000" tIns="180000"/>
          <a:lstStyle>
            <a:lvl1pPr>
              <a:defRPr sz="1200" i="1">
                <a:solidFill>
                  <a:schemeClr val="tx1"/>
                </a:solidFill>
              </a:defRPr>
            </a:lvl1pPr>
          </a:lstStyle>
          <a:p>
            <a:pPr lvl="0"/>
            <a:r>
              <a:rPr lang="sv-SE"/>
              <a:t>Klicka här för att ändra format på bakgrundstexten</a:t>
            </a:r>
          </a:p>
        </p:txBody>
      </p:sp>
      <p:sp>
        <p:nvSpPr>
          <p:cNvPr id="9" name="Platshållare för text 8"/>
          <p:cNvSpPr>
            <a:spLocks noGrp="1"/>
          </p:cNvSpPr>
          <p:nvPr>
            <p:ph type="body" sz="quarter" idx="14"/>
          </p:nvPr>
        </p:nvSpPr>
        <p:spPr>
          <a:xfrm>
            <a:off x="271350" y="1177200"/>
            <a:ext cx="2996783" cy="34662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Rubrik 4"/>
          <p:cNvSpPr>
            <a:spLocks noGrp="1"/>
          </p:cNvSpPr>
          <p:nvPr>
            <p:ph type="title"/>
          </p:nvPr>
        </p:nvSpPr>
        <p:spPr/>
        <p:txBody>
          <a:bodyPr/>
          <a:lstStyle/>
          <a:p>
            <a:r>
              <a:rPr lang="sv-SE"/>
              <a:t>Klicka här för att ändra format</a:t>
            </a:r>
          </a:p>
        </p:txBody>
      </p:sp>
    </p:spTree>
    <p:extLst>
      <p:ext uri="{BB962C8B-B14F-4D97-AF65-F5344CB8AC3E}">
        <p14:creationId xmlns:p14="http://schemas.microsoft.com/office/powerpoint/2010/main" val="3618735417"/>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Avslutsida-grön">
    <p:spTree>
      <p:nvGrpSpPr>
        <p:cNvPr id="1" name=""/>
        <p:cNvGrpSpPr/>
        <p:nvPr/>
      </p:nvGrpSpPr>
      <p:grpSpPr>
        <a:xfrm>
          <a:off x="0" y="0"/>
          <a:ext cx="0" cy="0"/>
          <a:chOff x="0" y="0"/>
          <a:chExt cx="0" cy="0"/>
        </a:xfrm>
      </p:grpSpPr>
      <p:pic>
        <p:nvPicPr>
          <p:cNvPr id="3" name="Bildobjekt 7" descr="GRAPHIC_small1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148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Rektangel 3"/>
          <p:cNvSpPr/>
          <p:nvPr/>
        </p:nvSpPr>
        <p:spPr>
          <a:xfrm>
            <a:off x="133350" y="136525"/>
            <a:ext cx="2179638" cy="4872038"/>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sv-SE"/>
          </a:p>
        </p:txBody>
      </p:sp>
      <p:pic>
        <p:nvPicPr>
          <p:cNvPr id="5" name="Bildobjekt 10" descr="gbg_st_cmyk_neg-01.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8675" y="1941513"/>
            <a:ext cx="679450" cy="1076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8" name="Platshållare för text 11"/>
          <p:cNvSpPr>
            <a:spLocks noGrp="1"/>
          </p:cNvSpPr>
          <p:nvPr>
            <p:ph type="body" sz="quarter" idx="14"/>
          </p:nvPr>
        </p:nvSpPr>
        <p:spPr>
          <a:xfrm>
            <a:off x="3179303" y="135844"/>
            <a:ext cx="5475620" cy="4616910"/>
          </a:xfrm>
        </p:spPr>
        <p:txBody>
          <a:bodyPr anchor="ctr">
            <a:noAutofit/>
          </a:bodyPr>
          <a:lstStyle>
            <a:lvl1pPr marL="0" indent="0">
              <a:lnSpc>
                <a:spcPct val="100000"/>
              </a:lnSpc>
              <a:spcAft>
                <a:spcPts val="0"/>
              </a:spcAft>
              <a:buNone/>
              <a:defRPr sz="1600" b="1">
                <a:solidFill>
                  <a:srgbClr val="2C2C2C"/>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spTree>
    <p:extLst>
      <p:ext uri="{BB962C8B-B14F-4D97-AF65-F5344CB8AC3E}">
        <p14:creationId xmlns:p14="http://schemas.microsoft.com/office/powerpoint/2010/main" val="3386310331"/>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  text">
    <p:spTree>
      <p:nvGrpSpPr>
        <p:cNvPr id="1" name=""/>
        <p:cNvGrpSpPr/>
        <p:nvPr/>
      </p:nvGrpSpPr>
      <p:grpSpPr>
        <a:xfrm>
          <a:off x="0" y="0"/>
          <a:ext cx="0" cy="0"/>
          <a:chOff x="0" y="0"/>
          <a:chExt cx="0" cy="0"/>
        </a:xfrm>
      </p:grpSpPr>
      <p:sp>
        <p:nvSpPr>
          <p:cNvPr id="9" name="Rubrik 8"/>
          <p:cNvSpPr>
            <a:spLocks noGrp="1"/>
          </p:cNvSpPr>
          <p:nvPr>
            <p:ph type="title"/>
          </p:nvPr>
        </p:nvSpPr>
        <p:spPr>
          <a:xfrm>
            <a:off x="270000" y="356777"/>
            <a:ext cx="6738950" cy="521302"/>
          </a:xfrm>
        </p:spPr>
        <p:txBody>
          <a:bodyPr/>
          <a:lstStyle/>
          <a:p>
            <a:r>
              <a:rPr lang="sv-SE"/>
              <a:t>Klicka här för att ändra format</a:t>
            </a:r>
          </a:p>
        </p:txBody>
      </p:sp>
      <p:sp>
        <p:nvSpPr>
          <p:cNvPr id="10" name="Platshållare för text 12"/>
          <p:cNvSpPr>
            <a:spLocks noGrp="1"/>
          </p:cNvSpPr>
          <p:nvPr>
            <p:ph type="body" sz="quarter" idx="13"/>
          </p:nvPr>
        </p:nvSpPr>
        <p:spPr>
          <a:xfrm>
            <a:off x="270000" y="1177200"/>
            <a:ext cx="8228598" cy="35208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570922649"/>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  bild - helsida">
    <p:spTree>
      <p:nvGrpSpPr>
        <p:cNvPr id="1" name=""/>
        <p:cNvGrpSpPr/>
        <p:nvPr/>
      </p:nvGrpSpPr>
      <p:grpSpPr>
        <a:xfrm>
          <a:off x="0" y="0"/>
          <a:ext cx="0" cy="0"/>
          <a:chOff x="0" y="0"/>
          <a:chExt cx="0" cy="0"/>
        </a:xfrm>
      </p:grpSpPr>
      <p:sp>
        <p:nvSpPr>
          <p:cNvPr id="8" name="Platshållare för bild 7"/>
          <p:cNvSpPr>
            <a:spLocks noGrp="1"/>
          </p:cNvSpPr>
          <p:nvPr>
            <p:ph type="pic" sz="quarter" idx="13"/>
          </p:nvPr>
        </p:nvSpPr>
        <p:spPr>
          <a:xfrm>
            <a:off x="271350" y="1025999"/>
            <a:ext cx="8555150" cy="3618000"/>
          </a:xfrm>
          <a:solidFill>
            <a:schemeClr val="bg1">
              <a:lumMod val="95000"/>
            </a:schemeClr>
          </a:solidFill>
        </p:spPr>
        <p:txBody>
          <a:bodyPr lIns="180000" tIns="180000" rtlCol="0">
            <a:noAutofit/>
          </a:bodyPr>
          <a:lstStyle>
            <a:lvl1pPr marL="180000" marR="0" indent="-180000" algn="l" defTabSz="457200" rtl="0" eaLnBrk="1" fontAlgn="auto" latinLnBrk="0" hangingPunct="1">
              <a:lnSpc>
                <a:spcPct val="100000"/>
              </a:lnSpc>
              <a:spcBef>
                <a:spcPts val="0"/>
              </a:spcBef>
              <a:spcAft>
                <a:spcPts val="1500"/>
              </a:spcAft>
              <a:buClrTx/>
              <a:buSzTx/>
              <a:buFont typeface="Arial"/>
              <a:buChar char="•"/>
              <a:tabLst/>
              <a:defRPr sz="1200" i="1">
                <a:solidFill>
                  <a:schemeClr val="tx1"/>
                </a:solidFill>
              </a:defRPr>
            </a:lvl1pPr>
          </a:lstStyle>
          <a:p>
            <a:pPr lvl="0"/>
            <a:r>
              <a:rPr lang="sv-SE" noProof="0"/>
              <a:t>Dra bilden till platshållaren eller klicka på ikonen för att lägga till den</a:t>
            </a:r>
          </a:p>
        </p:txBody>
      </p:sp>
      <p:sp>
        <p:nvSpPr>
          <p:cNvPr id="9" name="Rubrik 8"/>
          <p:cNvSpPr>
            <a:spLocks noGrp="1"/>
          </p:cNvSpPr>
          <p:nvPr>
            <p:ph type="title"/>
          </p:nvPr>
        </p:nvSpPr>
        <p:spPr/>
        <p:txBody>
          <a:bodyPr/>
          <a:lstStyle/>
          <a:p>
            <a:r>
              <a:rPr lang="sv-SE"/>
              <a:t>Klicka här för att ändra format</a:t>
            </a:r>
          </a:p>
        </p:txBody>
      </p:sp>
    </p:spTree>
    <p:extLst>
      <p:ext uri="{BB962C8B-B14F-4D97-AF65-F5344CB8AC3E}">
        <p14:creationId xmlns:p14="http://schemas.microsoft.com/office/powerpoint/2010/main" val="4101823961"/>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text +  bild - helsida">
    <p:spTree>
      <p:nvGrpSpPr>
        <p:cNvPr id="1" name=""/>
        <p:cNvGrpSpPr/>
        <p:nvPr/>
      </p:nvGrpSpPr>
      <p:grpSpPr>
        <a:xfrm>
          <a:off x="0" y="0"/>
          <a:ext cx="0" cy="0"/>
          <a:chOff x="0" y="0"/>
          <a:chExt cx="0" cy="0"/>
        </a:xfrm>
      </p:grpSpPr>
      <p:sp>
        <p:nvSpPr>
          <p:cNvPr id="8" name="Platshållare för bild 7"/>
          <p:cNvSpPr>
            <a:spLocks noGrp="1"/>
          </p:cNvSpPr>
          <p:nvPr>
            <p:ph type="pic" sz="quarter" idx="13"/>
          </p:nvPr>
        </p:nvSpPr>
        <p:spPr>
          <a:xfrm>
            <a:off x="270000" y="1025999"/>
            <a:ext cx="8553600" cy="3618000"/>
          </a:xfrm>
          <a:solidFill>
            <a:schemeClr val="bg1">
              <a:lumMod val="95000"/>
            </a:schemeClr>
          </a:solidFill>
        </p:spPr>
        <p:txBody>
          <a:bodyPr lIns="180000" tIns="180000" rtlCol="0">
            <a:noAutofit/>
          </a:bodyPr>
          <a:lstStyle>
            <a:lvl1pPr marL="180000" marR="0" indent="-180000" algn="l" defTabSz="457200" rtl="0" eaLnBrk="1" fontAlgn="auto" latinLnBrk="0" hangingPunct="1">
              <a:lnSpc>
                <a:spcPct val="100000"/>
              </a:lnSpc>
              <a:spcBef>
                <a:spcPts val="0"/>
              </a:spcBef>
              <a:spcAft>
                <a:spcPts val="1500"/>
              </a:spcAft>
              <a:buClrTx/>
              <a:buSzTx/>
              <a:buFont typeface="Arial"/>
              <a:buChar char="•"/>
              <a:tabLst/>
              <a:defRPr sz="1200" i="1">
                <a:solidFill>
                  <a:schemeClr val="tx1"/>
                </a:solidFill>
              </a:defRPr>
            </a:lvl1pPr>
          </a:lstStyle>
          <a:p>
            <a:pPr lvl="0"/>
            <a:r>
              <a:rPr lang="sv-SE" noProof="0"/>
              <a:t>Dra bilden till platshållaren eller klicka på ikonen för att lägga till den</a:t>
            </a:r>
          </a:p>
        </p:txBody>
      </p:sp>
      <p:sp>
        <p:nvSpPr>
          <p:cNvPr id="9" name="Rubrik 8"/>
          <p:cNvSpPr>
            <a:spLocks noGrp="1"/>
          </p:cNvSpPr>
          <p:nvPr>
            <p:ph type="title"/>
          </p:nvPr>
        </p:nvSpPr>
        <p:spPr>
          <a:xfrm>
            <a:off x="270000" y="356777"/>
            <a:ext cx="6738950" cy="521302"/>
          </a:xfrm>
        </p:spPr>
        <p:txBody>
          <a:bodyPr/>
          <a:lstStyle/>
          <a:p>
            <a:r>
              <a:rPr lang="sv-SE"/>
              <a:t>Klicka här för att ändra format</a:t>
            </a:r>
          </a:p>
        </p:txBody>
      </p:sp>
      <p:sp>
        <p:nvSpPr>
          <p:cNvPr id="6" name="Platshållare för text 4"/>
          <p:cNvSpPr>
            <a:spLocks noGrp="1"/>
          </p:cNvSpPr>
          <p:nvPr>
            <p:ph type="body" sz="quarter" idx="16"/>
          </p:nvPr>
        </p:nvSpPr>
        <p:spPr>
          <a:xfrm>
            <a:off x="4859594" y="1880996"/>
            <a:ext cx="3583858" cy="2068115"/>
          </a:xfrm>
        </p:spPr>
        <p:txBody>
          <a:bodyPr/>
          <a:lstStyle>
            <a:lvl1pPr>
              <a:defRPr b="1"/>
            </a:lvl1pPr>
            <a:lvl2pPr>
              <a:defRPr b="1"/>
            </a:lvl2pPr>
            <a:lvl3pPr>
              <a:defRPr b="1"/>
            </a:lvl3pPr>
            <a:lvl4pPr>
              <a:defRPr b="1"/>
            </a:lvl4pPr>
            <a:lvl5pPr>
              <a:defRPr b="1"/>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086598509"/>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grafik - helsida">
    <p:spTree>
      <p:nvGrpSpPr>
        <p:cNvPr id="1" name=""/>
        <p:cNvGrpSpPr/>
        <p:nvPr/>
      </p:nvGrpSpPr>
      <p:grpSpPr>
        <a:xfrm>
          <a:off x="0" y="0"/>
          <a:ext cx="0" cy="0"/>
          <a:chOff x="0" y="0"/>
          <a:chExt cx="0" cy="0"/>
        </a:xfrm>
      </p:grpSpPr>
      <p:sp>
        <p:nvSpPr>
          <p:cNvPr id="11" name="Platshållare för innehåll 10"/>
          <p:cNvSpPr>
            <a:spLocks noGrp="1"/>
          </p:cNvSpPr>
          <p:nvPr>
            <p:ph sz="quarter" idx="16"/>
          </p:nvPr>
        </p:nvSpPr>
        <p:spPr>
          <a:xfrm>
            <a:off x="271350" y="1026000"/>
            <a:ext cx="8553600" cy="3618000"/>
          </a:xfrm>
          <a:solidFill>
            <a:schemeClr val="bg1">
              <a:lumMod val="95000"/>
            </a:schemeClr>
          </a:solidFill>
        </p:spPr>
        <p:txBody>
          <a:bodyPr lIns="180000" tIns="180000"/>
          <a:lstStyle>
            <a:lvl1pPr marL="179388" indent="-179388">
              <a:defRPr sz="1200" i="1">
                <a:solidFill>
                  <a:schemeClr val="tx1"/>
                </a:solidFill>
              </a:defRPr>
            </a:lvl1pPr>
            <a:lvl2pPr marL="712788" indent="-266700">
              <a:defRPr sz="2000"/>
            </a:lvl2pPr>
            <a:lvl3pPr marL="712788" indent="-266700">
              <a:defRPr sz="1600"/>
            </a:lvl3pPr>
            <a:lvl4pPr marL="712788" indent="-266700">
              <a:defRPr sz="1600"/>
            </a:lvl4pPr>
            <a:lvl5pPr marL="712788" indent="-266700">
              <a:defRPr sz="1600"/>
            </a:lvl5pPr>
          </a:lstStyle>
          <a:p>
            <a:pPr lvl="0"/>
            <a:r>
              <a:rPr lang="sv-SE"/>
              <a:t>Klicka här för att ändra format på bakgrundstexten</a:t>
            </a:r>
          </a:p>
        </p:txBody>
      </p:sp>
      <p:sp>
        <p:nvSpPr>
          <p:cNvPr id="4" name="Rubrik 3"/>
          <p:cNvSpPr>
            <a:spLocks noGrp="1"/>
          </p:cNvSpPr>
          <p:nvPr>
            <p:ph type="title"/>
          </p:nvPr>
        </p:nvSpPr>
        <p:spPr/>
        <p:txBody>
          <a:bodyPr/>
          <a:lstStyle/>
          <a:p>
            <a:r>
              <a:rPr lang="sv-SE"/>
              <a:t>Klicka här för att ändra format</a:t>
            </a:r>
          </a:p>
        </p:txBody>
      </p:sp>
    </p:spTree>
    <p:extLst>
      <p:ext uri="{BB962C8B-B14F-4D97-AF65-F5344CB8AC3E}">
        <p14:creationId xmlns:p14="http://schemas.microsoft.com/office/powerpoint/2010/main" val="244982691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 text höger">
    <p:spTree>
      <p:nvGrpSpPr>
        <p:cNvPr id="1" name=""/>
        <p:cNvGrpSpPr/>
        <p:nvPr/>
      </p:nvGrpSpPr>
      <p:grpSpPr>
        <a:xfrm>
          <a:off x="0" y="0"/>
          <a:ext cx="0" cy="0"/>
          <a:chOff x="0" y="0"/>
          <a:chExt cx="0" cy="0"/>
        </a:xfrm>
      </p:grpSpPr>
      <p:sp>
        <p:nvSpPr>
          <p:cNvPr id="10" name="Platshållare för bild 9"/>
          <p:cNvSpPr>
            <a:spLocks noGrp="1"/>
          </p:cNvSpPr>
          <p:nvPr>
            <p:ph type="pic" sz="quarter" idx="12"/>
          </p:nvPr>
        </p:nvSpPr>
        <p:spPr>
          <a:xfrm>
            <a:off x="270000" y="1026000"/>
            <a:ext cx="2977928" cy="3618000"/>
          </a:xfrm>
          <a:solidFill>
            <a:schemeClr val="bg1">
              <a:lumMod val="95000"/>
            </a:schemeClr>
          </a:solidFill>
          <a:ln>
            <a:noFill/>
          </a:ln>
        </p:spPr>
        <p:txBody>
          <a:bodyPr lIns="180000" tIns="180000" rtlCol="0">
            <a:noAutofit/>
          </a:bodyPr>
          <a:lstStyle>
            <a:lvl1pPr>
              <a:defRPr sz="1200" i="1">
                <a:solidFill>
                  <a:schemeClr val="tx1"/>
                </a:solidFill>
              </a:defRPr>
            </a:lvl1pPr>
          </a:lstStyle>
          <a:p>
            <a:pPr lvl="0"/>
            <a:r>
              <a:rPr lang="sv-SE" noProof="0"/>
              <a:t>Dra bilden till platshållaren eller klicka på ikonen för att lägga till den</a:t>
            </a:r>
          </a:p>
        </p:txBody>
      </p:sp>
      <p:sp>
        <p:nvSpPr>
          <p:cNvPr id="13" name="Platshållare för text 12"/>
          <p:cNvSpPr>
            <a:spLocks noGrp="1"/>
          </p:cNvSpPr>
          <p:nvPr>
            <p:ph type="body" sz="quarter" idx="13"/>
          </p:nvPr>
        </p:nvSpPr>
        <p:spPr>
          <a:xfrm>
            <a:off x="3581057" y="1177200"/>
            <a:ext cx="5040000" cy="352124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Rubrik 4"/>
          <p:cNvSpPr>
            <a:spLocks noGrp="1"/>
          </p:cNvSpPr>
          <p:nvPr>
            <p:ph type="title"/>
          </p:nvPr>
        </p:nvSpPr>
        <p:spPr/>
        <p:txBody>
          <a:bodyPr/>
          <a:lstStyle/>
          <a:p>
            <a:r>
              <a:rPr lang="sv-SE"/>
              <a:t>Klicka här för att ändra format</a:t>
            </a:r>
          </a:p>
        </p:txBody>
      </p:sp>
    </p:spTree>
    <p:extLst>
      <p:ext uri="{BB962C8B-B14F-4D97-AF65-F5344CB8AC3E}">
        <p14:creationId xmlns:p14="http://schemas.microsoft.com/office/powerpoint/2010/main" val="3636908239"/>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 text vänster">
    <p:spTree>
      <p:nvGrpSpPr>
        <p:cNvPr id="1" name=""/>
        <p:cNvGrpSpPr/>
        <p:nvPr/>
      </p:nvGrpSpPr>
      <p:grpSpPr>
        <a:xfrm>
          <a:off x="0" y="0"/>
          <a:ext cx="0" cy="0"/>
          <a:chOff x="0" y="0"/>
          <a:chExt cx="0" cy="0"/>
        </a:xfrm>
      </p:grpSpPr>
      <p:sp>
        <p:nvSpPr>
          <p:cNvPr id="10" name="Platshållare för bild 9"/>
          <p:cNvSpPr>
            <a:spLocks noGrp="1"/>
          </p:cNvSpPr>
          <p:nvPr>
            <p:ph type="pic" sz="quarter" idx="12"/>
          </p:nvPr>
        </p:nvSpPr>
        <p:spPr>
          <a:xfrm>
            <a:off x="5821178" y="1026000"/>
            <a:ext cx="2977200" cy="3618000"/>
          </a:xfrm>
          <a:solidFill>
            <a:schemeClr val="bg1">
              <a:lumMod val="95000"/>
            </a:schemeClr>
          </a:solidFill>
          <a:ln>
            <a:noFill/>
          </a:ln>
        </p:spPr>
        <p:txBody>
          <a:bodyPr lIns="180000" tIns="180000" rtlCol="0">
            <a:noAutofit/>
          </a:bodyPr>
          <a:lstStyle>
            <a:lvl1pPr>
              <a:defRPr sz="1200" i="1" baseline="0">
                <a:solidFill>
                  <a:schemeClr val="tx1"/>
                </a:solidFill>
              </a:defRPr>
            </a:lvl1pPr>
          </a:lstStyle>
          <a:p>
            <a:pPr lvl="0"/>
            <a:r>
              <a:rPr lang="sv-SE" noProof="0"/>
              <a:t>Dra bilden till platshållaren eller klicka på ikonen för att lägga till den</a:t>
            </a:r>
          </a:p>
        </p:txBody>
      </p:sp>
      <p:sp>
        <p:nvSpPr>
          <p:cNvPr id="13" name="Platshållare för text 12"/>
          <p:cNvSpPr>
            <a:spLocks noGrp="1"/>
          </p:cNvSpPr>
          <p:nvPr>
            <p:ph type="body" sz="quarter" idx="13"/>
          </p:nvPr>
        </p:nvSpPr>
        <p:spPr>
          <a:xfrm>
            <a:off x="269999" y="1177200"/>
            <a:ext cx="5334933" cy="34662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Rubrik 4"/>
          <p:cNvSpPr>
            <a:spLocks noGrp="1"/>
          </p:cNvSpPr>
          <p:nvPr>
            <p:ph type="title"/>
          </p:nvPr>
        </p:nvSpPr>
        <p:spPr/>
        <p:txBody>
          <a:bodyPr/>
          <a:lstStyle/>
          <a:p>
            <a:r>
              <a:rPr lang="sv-SE"/>
              <a:t>Klicka här för att ändra format</a:t>
            </a:r>
          </a:p>
        </p:txBody>
      </p:sp>
    </p:spTree>
    <p:extLst>
      <p:ext uri="{BB962C8B-B14F-4D97-AF65-F5344CB8AC3E}">
        <p14:creationId xmlns:p14="http://schemas.microsoft.com/office/powerpoint/2010/main" val="2526307106"/>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ild + grafik höger">
    <p:spTree>
      <p:nvGrpSpPr>
        <p:cNvPr id="1" name=""/>
        <p:cNvGrpSpPr/>
        <p:nvPr/>
      </p:nvGrpSpPr>
      <p:grpSpPr>
        <a:xfrm>
          <a:off x="0" y="0"/>
          <a:ext cx="0" cy="0"/>
          <a:chOff x="0" y="0"/>
          <a:chExt cx="0" cy="0"/>
        </a:xfrm>
      </p:grpSpPr>
      <p:sp>
        <p:nvSpPr>
          <p:cNvPr id="10" name="Platshållare för bild 9"/>
          <p:cNvSpPr>
            <a:spLocks noGrp="1"/>
          </p:cNvSpPr>
          <p:nvPr>
            <p:ph type="pic" sz="quarter" idx="12"/>
          </p:nvPr>
        </p:nvSpPr>
        <p:spPr>
          <a:xfrm>
            <a:off x="270000" y="1026000"/>
            <a:ext cx="3060000" cy="3618000"/>
          </a:xfrm>
          <a:solidFill>
            <a:schemeClr val="bg1">
              <a:lumMod val="95000"/>
            </a:schemeClr>
          </a:solidFill>
          <a:ln>
            <a:noFill/>
          </a:ln>
        </p:spPr>
        <p:txBody>
          <a:bodyPr lIns="180000" tIns="180000" rtlCol="0">
            <a:noAutofit/>
          </a:bodyPr>
          <a:lstStyle>
            <a:lvl1pPr>
              <a:defRPr sz="1200" i="1">
                <a:solidFill>
                  <a:schemeClr val="tx1"/>
                </a:solidFill>
              </a:defRPr>
            </a:lvl1pPr>
          </a:lstStyle>
          <a:p>
            <a:pPr lvl="0"/>
            <a:r>
              <a:rPr lang="sv-SE" noProof="0"/>
              <a:t>Dra bilden till platshållaren eller klicka på ikonen för att lägga till den</a:t>
            </a:r>
          </a:p>
        </p:txBody>
      </p:sp>
      <p:sp>
        <p:nvSpPr>
          <p:cNvPr id="5" name="Rubrik 4"/>
          <p:cNvSpPr>
            <a:spLocks noGrp="1"/>
          </p:cNvSpPr>
          <p:nvPr>
            <p:ph type="title"/>
          </p:nvPr>
        </p:nvSpPr>
        <p:spPr/>
        <p:txBody>
          <a:bodyPr/>
          <a:lstStyle/>
          <a:p>
            <a:r>
              <a:rPr lang="sv-SE"/>
              <a:t>Klicka här för att ändra format</a:t>
            </a:r>
          </a:p>
        </p:txBody>
      </p:sp>
      <p:sp>
        <p:nvSpPr>
          <p:cNvPr id="11" name="Platshållare för innehåll 7"/>
          <p:cNvSpPr>
            <a:spLocks noGrp="1"/>
          </p:cNvSpPr>
          <p:nvPr>
            <p:ph sz="quarter" idx="13"/>
          </p:nvPr>
        </p:nvSpPr>
        <p:spPr>
          <a:xfrm>
            <a:off x="3446528" y="1026000"/>
            <a:ext cx="5364000" cy="3618000"/>
          </a:xfrm>
          <a:solidFill>
            <a:schemeClr val="bg1">
              <a:lumMod val="95000"/>
            </a:schemeClr>
          </a:solidFill>
        </p:spPr>
        <p:txBody>
          <a:bodyPr lIns="180000" tIns="180000"/>
          <a:lstStyle>
            <a:lvl1pPr>
              <a:defRPr sz="1200"/>
            </a:lvl1pPr>
          </a:lstStyle>
          <a:p>
            <a:pPr lvl="0"/>
            <a:r>
              <a:rPr lang="sv-SE"/>
              <a:t>Klicka här för att ändra format på bakgrundstexten</a:t>
            </a:r>
          </a:p>
        </p:txBody>
      </p:sp>
    </p:spTree>
    <p:extLst>
      <p:ext uri="{BB962C8B-B14F-4D97-AF65-F5344CB8AC3E}">
        <p14:creationId xmlns:p14="http://schemas.microsoft.com/office/powerpoint/2010/main" val="3874442286"/>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 + grafik vänster">
    <p:spTree>
      <p:nvGrpSpPr>
        <p:cNvPr id="1" name=""/>
        <p:cNvGrpSpPr/>
        <p:nvPr/>
      </p:nvGrpSpPr>
      <p:grpSpPr>
        <a:xfrm>
          <a:off x="0" y="0"/>
          <a:ext cx="0" cy="0"/>
          <a:chOff x="0" y="0"/>
          <a:chExt cx="0" cy="0"/>
        </a:xfrm>
      </p:grpSpPr>
      <p:sp>
        <p:nvSpPr>
          <p:cNvPr id="8" name="Platshållare för innehåll 7"/>
          <p:cNvSpPr>
            <a:spLocks noGrp="1"/>
          </p:cNvSpPr>
          <p:nvPr>
            <p:ph sz="quarter" idx="13"/>
          </p:nvPr>
        </p:nvSpPr>
        <p:spPr>
          <a:xfrm>
            <a:off x="270000" y="1026000"/>
            <a:ext cx="5364000" cy="3618000"/>
          </a:xfrm>
          <a:solidFill>
            <a:schemeClr val="bg1">
              <a:lumMod val="95000"/>
            </a:schemeClr>
          </a:solidFill>
        </p:spPr>
        <p:txBody>
          <a:bodyPr lIns="180000" tIns="180000"/>
          <a:lstStyle>
            <a:lvl1pPr>
              <a:defRPr sz="1200" i="1" baseline="0">
                <a:solidFill>
                  <a:schemeClr val="tx1"/>
                </a:solidFill>
              </a:defRPr>
            </a:lvl1pPr>
          </a:lstStyle>
          <a:p>
            <a:pPr lvl="0"/>
            <a:r>
              <a:rPr lang="sv-SE"/>
              <a:t>Klicka här för att ändra format på bakgrundstexten</a:t>
            </a:r>
          </a:p>
        </p:txBody>
      </p:sp>
      <p:sp>
        <p:nvSpPr>
          <p:cNvPr id="10" name="Platshållare för bild 9"/>
          <p:cNvSpPr>
            <a:spLocks noGrp="1"/>
          </p:cNvSpPr>
          <p:nvPr>
            <p:ph type="pic" sz="quarter" idx="12"/>
          </p:nvPr>
        </p:nvSpPr>
        <p:spPr>
          <a:xfrm>
            <a:off x="5762595" y="1025999"/>
            <a:ext cx="3060000" cy="3618000"/>
          </a:xfrm>
          <a:solidFill>
            <a:schemeClr val="bg1">
              <a:lumMod val="95000"/>
            </a:schemeClr>
          </a:solidFill>
          <a:ln>
            <a:noFill/>
          </a:ln>
        </p:spPr>
        <p:txBody>
          <a:bodyPr lIns="180000" tIns="180000" rtlCol="0">
            <a:noAutofit/>
          </a:bodyPr>
          <a:lstStyle>
            <a:lvl1pPr>
              <a:defRPr sz="1200" i="1">
                <a:solidFill>
                  <a:schemeClr val="tx1"/>
                </a:solidFill>
              </a:defRPr>
            </a:lvl1pPr>
          </a:lstStyle>
          <a:p>
            <a:pPr lvl="0"/>
            <a:r>
              <a:rPr lang="sv-SE" noProof="0"/>
              <a:t>Dra bilden till platshållaren eller klicka på ikonen för att lägga till den</a:t>
            </a:r>
          </a:p>
        </p:txBody>
      </p:sp>
      <p:sp>
        <p:nvSpPr>
          <p:cNvPr id="5" name="Rubrik 4"/>
          <p:cNvSpPr>
            <a:spLocks noGrp="1"/>
          </p:cNvSpPr>
          <p:nvPr>
            <p:ph type="title"/>
          </p:nvPr>
        </p:nvSpPr>
        <p:spPr/>
        <p:txBody>
          <a:bodyPr/>
          <a:lstStyle/>
          <a:p>
            <a:r>
              <a:rPr lang="sv-SE"/>
              <a:t>Klicka här för att ändra format</a:t>
            </a:r>
          </a:p>
        </p:txBody>
      </p:sp>
    </p:spTree>
    <p:extLst>
      <p:ext uri="{BB962C8B-B14F-4D97-AF65-F5344CB8AC3E}">
        <p14:creationId xmlns:p14="http://schemas.microsoft.com/office/powerpoint/2010/main" val="2817239497"/>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Bildobjekt 2" descr="GRAPHIC_small16.jp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4590617"/>
            <a:ext cx="9144001" cy="566738"/>
          </a:xfrm>
          <a:prstGeom prst="rect">
            <a:avLst/>
          </a:prstGeom>
        </p:spPr>
      </p:pic>
      <p:sp>
        <p:nvSpPr>
          <p:cNvPr id="2" name="Platshållare för rubrik 1"/>
          <p:cNvSpPr>
            <a:spLocks noGrp="1"/>
          </p:cNvSpPr>
          <p:nvPr>
            <p:ph type="title"/>
          </p:nvPr>
        </p:nvSpPr>
        <p:spPr>
          <a:xfrm>
            <a:off x="271463" y="357188"/>
            <a:ext cx="6738937" cy="520700"/>
          </a:xfrm>
          <a:prstGeom prst="rect">
            <a:avLst/>
          </a:prstGeom>
        </p:spPr>
        <p:txBody>
          <a:bodyPr vert="horz" lIns="0" tIns="0" rIns="0" bIns="0" rtlCol="0" anchor="ctr" anchorCtr="0">
            <a:noAutofit/>
          </a:bodyPr>
          <a:lstStyle/>
          <a:p>
            <a:r>
              <a:rPr lang="sv-SE"/>
              <a:t>Rubrik rubrik rubrik</a:t>
            </a:r>
          </a:p>
        </p:txBody>
      </p:sp>
      <p:sp>
        <p:nvSpPr>
          <p:cNvPr id="1028" name="Platshållare för text 2"/>
          <p:cNvSpPr>
            <a:spLocks noGrp="1"/>
          </p:cNvSpPr>
          <p:nvPr>
            <p:ph type="body" idx="1"/>
          </p:nvPr>
        </p:nvSpPr>
        <p:spPr bwMode="auto">
          <a:xfrm>
            <a:off x="271463" y="1177925"/>
            <a:ext cx="8027987" cy="3394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1030" name="Bildobjekt 9" descr="gbg_li_col.png"/>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7791450" y="431800"/>
            <a:ext cx="1006475" cy="331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12" name="Rak 11"/>
          <p:cNvCxnSpPr/>
          <p:nvPr/>
        </p:nvCxnSpPr>
        <p:spPr>
          <a:xfrm>
            <a:off x="7564438" y="434975"/>
            <a:ext cx="0" cy="298450"/>
          </a:xfrm>
          <a:prstGeom prst="line">
            <a:avLst/>
          </a:prstGeom>
          <a:ln w="12700">
            <a:solidFill>
              <a:srgbClr val="000000"/>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68" r:id="rId1"/>
    <p:sldLayoutId id="2147483958" r:id="rId2"/>
    <p:sldLayoutId id="2147483959" r:id="rId3"/>
    <p:sldLayoutId id="2147483960" r:id="rId4"/>
    <p:sldLayoutId id="2147483961" r:id="rId5"/>
    <p:sldLayoutId id="2147483962" r:id="rId6"/>
    <p:sldLayoutId id="2147483963" r:id="rId7"/>
    <p:sldLayoutId id="2147483964" r:id="rId8"/>
    <p:sldLayoutId id="2147483965" r:id="rId9"/>
    <p:sldLayoutId id="2147483966" r:id="rId10"/>
    <p:sldLayoutId id="2147483967" r:id="rId11"/>
    <p:sldLayoutId id="2147483969" r:id="rId12"/>
  </p:sldLayoutIdLst>
  <p:transition spd="med">
    <p:fade/>
  </p:transition>
  <p:hf hdr="0" dt="0"/>
  <p:txStyles>
    <p:titleStyle>
      <a:lvl1pPr algn="l" defTabSz="457200" rtl="0" eaLnBrk="1" fontAlgn="base" hangingPunct="1">
        <a:lnSpc>
          <a:spcPts val="2700"/>
        </a:lnSpc>
        <a:spcBef>
          <a:spcPct val="0"/>
        </a:spcBef>
        <a:spcAft>
          <a:spcPct val="0"/>
        </a:spcAft>
        <a:defRPr sz="2800" b="1" spc="50">
          <a:solidFill>
            <a:srgbClr val="2C2C2C"/>
          </a:solidFill>
          <a:latin typeface="Arial"/>
          <a:ea typeface="ＭＳ Ｐゴシック" charset="0"/>
          <a:cs typeface="Arial"/>
        </a:defRPr>
      </a:lvl1pPr>
      <a:lvl2pPr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2pPr>
      <a:lvl3pPr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3pPr>
      <a:lvl4pPr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4pPr>
      <a:lvl5pPr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5pPr>
      <a:lvl6pPr marL="457200"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6pPr>
      <a:lvl7pPr marL="914400"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7pPr>
      <a:lvl8pPr marL="1371600"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8pPr>
      <a:lvl9pPr marL="1828800"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9pPr>
    </p:titleStyle>
    <p:bodyStyle>
      <a:lvl1pPr marL="179388" indent="-179388" algn="l" defTabSz="457200" rtl="0" eaLnBrk="1" fontAlgn="base" hangingPunct="1">
        <a:spcBef>
          <a:spcPct val="0"/>
        </a:spcBef>
        <a:spcAft>
          <a:spcPts val="1500"/>
        </a:spcAft>
        <a:buFont typeface="Arial" charset="0"/>
        <a:buChar char="•"/>
        <a:defRPr sz="2000" kern="1200">
          <a:solidFill>
            <a:srgbClr val="2C2C2C"/>
          </a:solidFill>
          <a:latin typeface="Arial"/>
          <a:ea typeface="ＭＳ Ｐゴシック" charset="0"/>
          <a:cs typeface="Arial"/>
        </a:defRPr>
      </a:lvl1pPr>
      <a:lvl2pPr marL="444500" indent="-263525" algn="l" defTabSz="457200" rtl="0" eaLnBrk="1" fontAlgn="base" hangingPunct="1">
        <a:spcBef>
          <a:spcPct val="0"/>
        </a:spcBef>
        <a:spcAft>
          <a:spcPts val="1500"/>
        </a:spcAft>
        <a:buFont typeface="Arial" charset="0"/>
        <a:buChar char="–"/>
        <a:defRPr sz="2000" kern="1200">
          <a:solidFill>
            <a:srgbClr val="2C2C2C"/>
          </a:solidFill>
          <a:latin typeface="Arial"/>
          <a:ea typeface="ＭＳ Ｐゴシック" charset="0"/>
          <a:cs typeface="Arial"/>
        </a:defRPr>
      </a:lvl2pPr>
      <a:lvl3pPr marL="444500" indent="-263525" algn="l" defTabSz="457200" rtl="0" eaLnBrk="1" fontAlgn="base" hangingPunct="1">
        <a:spcBef>
          <a:spcPct val="0"/>
        </a:spcBef>
        <a:spcAft>
          <a:spcPts val="1500"/>
        </a:spcAft>
        <a:buFont typeface="Arial" charset="0"/>
        <a:buChar char="•"/>
        <a:defRPr sz="1600" kern="1200">
          <a:solidFill>
            <a:srgbClr val="2C2C2C"/>
          </a:solidFill>
          <a:latin typeface="Arial"/>
          <a:ea typeface="ＭＳ Ｐゴシック" charset="0"/>
          <a:cs typeface="Arial"/>
        </a:defRPr>
      </a:lvl3pPr>
      <a:lvl4pPr marL="444500" indent="-263525" algn="l" defTabSz="457200" rtl="0" eaLnBrk="1" fontAlgn="base" hangingPunct="1">
        <a:spcBef>
          <a:spcPct val="0"/>
        </a:spcBef>
        <a:spcAft>
          <a:spcPts val="1500"/>
        </a:spcAft>
        <a:buFont typeface="Arial" charset="0"/>
        <a:buChar char="–"/>
        <a:defRPr sz="1600" kern="1200">
          <a:solidFill>
            <a:srgbClr val="2C2C2C"/>
          </a:solidFill>
          <a:latin typeface="Arial"/>
          <a:ea typeface="ＭＳ Ｐゴシック" charset="0"/>
          <a:cs typeface="Arial"/>
        </a:defRPr>
      </a:lvl4pPr>
      <a:lvl5pPr marL="444500" indent="-263525" algn="l" defTabSz="457200" rtl="0" eaLnBrk="1" fontAlgn="base" hangingPunct="1">
        <a:spcBef>
          <a:spcPct val="0"/>
        </a:spcBef>
        <a:spcAft>
          <a:spcPts val="1500"/>
        </a:spcAft>
        <a:buFont typeface="Arial" charset="0"/>
        <a:buChar char="»"/>
        <a:defRPr sz="1600" kern="1200">
          <a:solidFill>
            <a:srgbClr val="2C2C2C"/>
          </a:solidFill>
          <a:latin typeface="Arial"/>
          <a:ea typeface="ＭＳ Ｐゴシック"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publicdomainpictures.net/view-image.php?image=71182&amp;picture=clock-icon"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www.msb.se/contentassets/65d443faec24413cbcd1e1258b7b96b8/msbfs-20188.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riksdagen.se/sv/dokument-lagar/dokument/svensk-forfattningssamling/lag-20181174-om-informationssakerhet-for_sfs-2018-1174"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riksdagen.se/sv/dokument-lagar/dokument/svensk-forfattningssamling/forordning-20181175-om-informationssakerhet_sfs-2018-1175"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sb.se/contentassets/65d443faec24413cbcd1e1258b7b96b8/msbfs-20187.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msb.se/sv/regler/gallande-regler/krisberedskap-och-informationssakerhet/msbfs-201811/" TargetMode="External"/><Relationship Id="rId5" Type="http://schemas.openxmlformats.org/officeDocument/2006/relationships/hyperlink" Target="https://www.msb.se/contentassets/65d443faec24413cbcd1e1258b7b96b8/msbfs-20189.pdf" TargetMode="External"/><Relationship Id="rId4" Type="http://schemas.openxmlformats.org/officeDocument/2006/relationships/hyperlink" Target="https://www.msb.se/contentassets/65d443faec24413cbcd1e1258b7b96b8/msbfs-20188.pdf"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msb.se/contentassets/65d443faec24413cbcd1e1258b7b96b8/msbfs-20189.pdf" TargetMode="External"/><Relationship Id="rId2" Type="http://schemas.openxmlformats.org/officeDocument/2006/relationships/hyperlink" Target="https://www.msb.se/contentassets/65d443faec24413cbcd1e1258b7b96b8/msbfs-20188.pdf" TargetMode="External"/><Relationship Id="rId1" Type="http://schemas.openxmlformats.org/officeDocument/2006/relationships/slideLayout" Target="../slideLayouts/slideLayout2.xml"/><Relationship Id="rId5" Type="http://schemas.openxmlformats.org/officeDocument/2006/relationships/hyperlink" Target="https://www.msb.se/contentassets/65d443faec24413cbcd1e1258b7b96b8/msbfs-20187.pdf" TargetMode="External"/><Relationship Id="rId4" Type="http://schemas.openxmlformats.org/officeDocument/2006/relationships/hyperlink" Target="https://www.msb.se/sv/regler/gallande-regler/krisberedskap-och-informationssakerhet/msbfs-201811/"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msb.se/contentassets/65d443faec24413cbcd1e1258b7b96b8/msbfs-20189.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797175" y="1803400"/>
            <a:ext cx="5484813" cy="739775"/>
          </a:xfrm>
        </p:spPr>
        <p:txBody>
          <a:bodyPr/>
          <a:lstStyle/>
          <a:p>
            <a:pPr fontAlgn="auto">
              <a:spcAft>
                <a:spcPts val="0"/>
              </a:spcAft>
              <a:defRPr/>
            </a:pPr>
            <a:r>
              <a:rPr lang="sv-SE" sz="4800">
                <a:solidFill>
                  <a:schemeClr val="bg1"/>
                </a:solidFill>
                <a:ea typeface="+mj-ea"/>
              </a:rPr>
              <a:t>EU:s NIS-direktiv i Sverige</a:t>
            </a:r>
          </a:p>
        </p:txBody>
      </p:sp>
      <p:sp>
        <p:nvSpPr>
          <p:cNvPr id="16386" name="Platshållare för text 4"/>
          <p:cNvSpPr>
            <a:spLocks noGrp="1"/>
          </p:cNvSpPr>
          <p:nvPr>
            <p:ph type="body" sz="quarter" idx="14"/>
          </p:nvPr>
        </p:nvSpPr>
        <p:spPr>
          <a:xfrm>
            <a:off x="2816225" y="2673350"/>
            <a:ext cx="5475288" cy="923330"/>
          </a:xfrm>
        </p:spPr>
        <p:txBody>
          <a:bodyPr/>
          <a:lstStyle/>
          <a:p>
            <a:pPr>
              <a:spcAft>
                <a:spcPct val="0"/>
              </a:spcAft>
            </a:pPr>
            <a:r>
              <a:rPr lang="en-US" i="1">
                <a:solidFill>
                  <a:schemeClr val="bg1"/>
                </a:solidFill>
                <a:ea typeface="ＭＳ Ｐゴシック"/>
              </a:rPr>
              <a:t>“The Directive on security of network and information systems” </a:t>
            </a:r>
            <a:endParaRPr lang="en-US" i="1">
              <a:solidFill>
                <a:schemeClr val="bg1"/>
              </a:solidFill>
            </a:endParaRPr>
          </a:p>
          <a:p>
            <a:pPr>
              <a:spcAft>
                <a:spcPct val="0"/>
              </a:spcAft>
            </a:pPr>
            <a:endParaRPr lang="sv-SE">
              <a:solidFill>
                <a:schemeClr val="bg1"/>
              </a:solidFill>
              <a:latin typeface="Arial" charset="0"/>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39668" y="357188"/>
            <a:ext cx="6948921" cy="520700"/>
          </a:xfrm>
        </p:spPr>
        <p:txBody>
          <a:bodyPr/>
          <a:lstStyle/>
          <a:p>
            <a:pPr fontAlgn="auto">
              <a:spcAft>
                <a:spcPts val="0"/>
              </a:spcAft>
              <a:defRPr/>
            </a:pPr>
            <a:r>
              <a:rPr lang="sv-SE">
                <a:solidFill>
                  <a:schemeClr val="tx1">
                    <a:lumMod val="50000"/>
                  </a:schemeClr>
                </a:solidFill>
                <a:latin typeface="Calibri"/>
                <a:ea typeface="+mj-ea"/>
                <a:cs typeface="Calibri"/>
              </a:rPr>
              <a:t>Befintlig hantering av händelser/avvikelser</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sp>
        <p:nvSpPr>
          <p:cNvPr id="7" name="Pil: sparr 6">
            <a:extLst>
              <a:ext uri="{FF2B5EF4-FFF2-40B4-BE49-F238E27FC236}">
                <a16:creationId xmlns:a16="http://schemas.microsoft.com/office/drawing/2014/main" id="{39A138FE-2C1D-4BC2-8E7F-ED2D637601EB}"/>
              </a:ext>
            </a:extLst>
          </p:cNvPr>
          <p:cNvSpPr/>
          <p:nvPr/>
        </p:nvSpPr>
        <p:spPr>
          <a:xfrm>
            <a:off x="4878378" y="2728055"/>
            <a:ext cx="1286107" cy="747588"/>
          </a:xfrm>
          <a:prstGeom prst="chevron">
            <a:avLst>
              <a:gd name="adj" fmla="val 27645"/>
            </a:avLst>
          </a:prstGeom>
          <a:solidFill>
            <a:schemeClr val="accent2">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Allvarlig </a:t>
            </a:r>
            <a:r>
              <a:rPr lang="sv-SE" sz="1200" err="1">
                <a:solidFill>
                  <a:schemeClr val="tx1"/>
                </a:solidFill>
              </a:rPr>
              <a:t>vårdskada</a:t>
            </a:r>
            <a:endParaRPr lang="sv-SE" sz="1200">
              <a:solidFill>
                <a:schemeClr val="tx1"/>
              </a:solidFill>
            </a:endParaRPr>
          </a:p>
        </p:txBody>
      </p:sp>
      <p:sp>
        <p:nvSpPr>
          <p:cNvPr id="29" name="Rektangel 28">
            <a:extLst>
              <a:ext uri="{FF2B5EF4-FFF2-40B4-BE49-F238E27FC236}">
                <a16:creationId xmlns:a16="http://schemas.microsoft.com/office/drawing/2014/main" id="{3F4751F5-2248-4986-9AE1-CDFF98F2CAEF}"/>
              </a:ext>
            </a:extLst>
          </p:cNvPr>
          <p:cNvSpPr/>
          <p:nvPr/>
        </p:nvSpPr>
        <p:spPr>
          <a:xfrm>
            <a:off x="641196" y="3014546"/>
            <a:ext cx="1751108"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a:solidFill>
                  <a:schemeClr val="tx1"/>
                </a:solidFill>
              </a:rPr>
              <a:t>Infångande av händelse/avvikelse från verksamheten</a:t>
            </a:r>
          </a:p>
        </p:txBody>
      </p:sp>
      <p:cxnSp>
        <p:nvCxnSpPr>
          <p:cNvPr id="35" name="Koppling: vinklad 34">
            <a:extLst>
              <a:ext uri="{FF2B5EF4-FFF2-40B4-BE49-F238E27FC236}">
                <a16:creationId xmlns:a16="http://schemas.microsoft.com/office/drawing/2014/main" id="{6AC28F82-F7D1-4776-9B8E-A4829CB2B729}"/>
              </a:ext>
            </a:extLst>
          </p:cNvPr>
          <p:cNvCxnSpPr>
            <a:cxnSpLocks/>
            <a:stCxn id="29" idx="3"/>
            <a:endCxn id="31" idx="1"/>
          </p:cNvCxnSpPr>
          <p:nvPr/>
        </p:nvCxnSpPr>
        <p:spPr>
          <a:xfrm flipV="1">
            <a:off x="2392304" y="3101849"/>
            <a:ext cx="735798" cy="324177"/>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31" name="Rektangel 30">
            <a:extLst>
              <a:ext uri="{FF2B5EF4-FFF2-40B4-BE49-F238E27FC236}">
                <a16:creationId xmlns:a16="http://schemas.microsoft.com/office/drawing/2014/main" id="{6E5F1F82-F45C-4001-BC1C-41BCD46676C3}"/>
              </a:ext>
            </a:extLst>
          </p:cNvPr>
          <p:cNvSpPr/>
          <p:nvPr/>
        </p:nvSpPr>
        <p:spPr>
          <a:xfrm>
            <a:off x="3128102" y="2728055"/>
            <a:ext cx="1484878" cy="747588"/>
          </a:xfrm>
          <a:prstGeom prst="rect">
            <a:avLst/>
          </a:prstGeom>
          <a:solidFill>
            <a:schemeClr val="bg1">
              <a:lumMod val="9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Om händelsen medfört eller kunnat medföra </a:t>
            </a:r>
            <a:r>
              <a:rPr lang="sv-SE" sz="1100" err="1">
                <a:solidFill>
                  <a:schemeClr val="tx1"/>
                </a:solidFill>
              </a:rPr>
              <a:t>vårdskada</a:t>
            </a:r>
            <a:endParaRPr lang="sv-SE" sz="1100">
              <a:solidFill>
                <a:schemeClr val="tx1"/>
              </a:solidFill>
            </a:endParaRPr>
          </a:p>
        </p:txBody>
      </p:sp>
      <p:cxnSp>
        <p:nvCxnSpPr>
          <p:cNvPr id="50" name="Koppling: vinklad 49">
            <a:extLst>
              <a:ext uri="{FF2B5EF4-FFF2-40B4-BE49-F238E27FC236}">
                <a16:creationId xmlns:a16="http://schemas.microsoft.com/office/drawing/2014/main" id="{27E62FD2-0237-4C49-AFA2-E44E0E2255C0}"/>
              </a:ext>
            </a:extLst>
          </p:cNvPr>
          <p:cNvCxnSpPr>
            <a:cxnSpLocks/>
            <a:stCxn id="31" idx="3"/>
            <a:endCxn id="7" idx="1"/>
          </p:cNvCxnSpPr>
          <p:nvPr/>
        </p:nvCxnSpPr>
        <p:spPr>
          <a:xfrm>
            <a:off x="4612980" y="3101849"/>
            <a:ext cx="47206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8" name="Koppling: vinklad 47">
            <a:extLst>
              <a:ext uri="{FF2B5EF4-FFF2-40B4-BE49-F238E27FC236}">
                <a16:creationId xmlns:a16="http://schemas.microsoft.com/office/drawing/2014/main" id="{CB70C14F-53CC-4893-8AB7-CC647F0935D8}"/>
              </a:ext>
            </a:extLst>
          </p:cNvPr>
          <p:cNvCxnSpPr>
            <a:cxnSpLocks/>
            <a:stCxn id="29" idx="3"/>
            <a:endCxn id="51" idx="1"/>
          </p:cNvCxnSpPr>
          <p:nvPr/>
        </p:nvCxnSpPr>
        <p:spPr>
          <a:xfrm>
            <a:off x="2392304" y="3426026"/>
            <a:ext cx="735798" cy="663384"/>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51" name="Rektangel 50">
            <a:extLst>
              <a:ext uri="{FF2B5EF4-FFF2-40B4-BE49-F238E27FC236}">
                <a16:creationId xmlns:a16="http://schemas.microsoft.com/office/drawing/2014/main" id="{4D4F5AB6-4C00-4179-8015-4E7DC9356473}"/>
              </a:ext>
            </a:extLst>
          </p:cNvPr>
          <p:cNvSpPr/>
          <p:nvPr/>
        </p:nvSpPr>
        <p:spPr>
          <a:xfrm>
            <a:off x="3128102" y="3715616"/>
            <a:ext cx="1484878" cy="747588"/>
          </a:xfrm>
          <a:prstGeom prst="rect">
            <a:avLst/>
          </a:prstGeom>
          <a:solidFill>
            <a:schemeClr val="bg1">
              <a:lumMod val="9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Annan avvikelse</a:t>
            </a:r>
          </a:p>
          <a:p>
            <a:pPr algn="ctr"/>
            <a:r>
              <a:rPr lang="sv-SE" sz="1100">
                <a:solidFill>
                  <a:schemeClr val="tx1"/>
                </a:solidFill>
              </a:rPr>
              <a:t>(Lex Sarah, </a:t>
            </a:r>
            <a:r>
              <a:rPr lang="sv-SE" sz="1100" err="1">
                <a:solidFill>
                  <a:schemeClr val="tx1"/>
                </a:solidFill>
              </a:rPr>
              <a:t>etc</a:t>
            </a:r>
            <a:r>
              <a:rPr lang="sv-SE" sz="1100">
                <a:solidFill>
                  <a:schemeClr val="tx1"/>
                </a:solidFill>
              </a:rPr>
              <a:t>)</a:t>
            </a:r>
          </a:p>
        </p:txBody>
      </p:sp>
      <p:sp>
        <p:nvSpPr>
          <p:cNvPr id="59" name="Pil: sparr 58">
            <a:extLst>
              <a:ext uri="{FF2B5EF4-FFF2-40B4-BE49-F238E27FC236}">
                <a16:creationId xmlns:a16="http://schemas.microsoft.com/office/drawing/2014/main" id="{0C690C1D-524E-40AE-9477-BF433BCC9746}"/>
              </a:ext>
            </a:extLst>
          </p:cNvPr>
          <p:cNvSpPr/>
          <p:nvPr/>
        </p:nvSpPr>
        <p:spPr>
          <a:xfrm>
            <a:off x="4923404" y="3715616"/>
            <a:ext cx="1286107" cy="747588"/>
          </a:xfrm>
          <a:prstGeom prst="chevron">
            <a:avLst>
              <a:gd name="adj" fmla="val 27645"/>
            </a:avLst>
          </a:prstGeom>
          <a:solidFill>
            <a:schemeClr val="accent2">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Annan hand-läggning</a:t>
            </a:r>
          </a:p>
        </p:txBody>
      </p:sp>
      <p:cxnSp>
        <p:nvCxnSpPr>
          <p:cNvPr id="60" name="Koppling: vinklad 49">
            <a:extLst>
              <a:ext uri="{FF2B5EF4-FFF2-40B4-BE49-F238E27FC236}">
                <a16:creationId xmlns:a16="http://schemas.microsoft.com/office/drawing/2014/main" id="{F77D2FAE-D621-4620-9B6C-180AD3053541}"/>
              </a:ext>
            </a:extLst>
          </p:cNvPr>
          <p:cNvCxnSpPr>
            <a:cxnSpLocks/>
            <a:stCxn id="51" idx="3"/>
            <a:endCxn id="59" idx="1"/>
          </p:cNvCxnSpPr>
          <p:nvPr/>
        </p:nvCxnSpPr>
        <p:spPr>
          <a:xfrm>
            <a:off x="4612980" y="4089410"/>
            <a:ext cx="517095"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4" name="Rektangel 63">
            <a:extLst>
              <a:ext uri="{FF2B5EF4-FFF2-40B4-BE49-F238E27FC236}">
                <a16:creationId xmlns:a16="http://schemas.microsoft.com/office/drawing/2014/main" id="{861D5539-0D01-4498-BA56-71827A00A3E7}"/>
              </a:ext>
            </a:extLst>
          </p:cNvPr>
          <p:cNvSpPr/>
          <p:nvPr/>
        </p:nvSpPr>
        <p:spPr>
          <a:xfrm>
            <a:off x="542694" y="1598341"/>
            <a:ext cx="2304584" cy="718221"/>
          </a:xfrm>
          <a:prstGeom prst="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hangingPunct="0"/>
            <a:r>
              <a:rPr lang="sv-SE" sz="1200">
                <a:solidFill>
                  <a:schemeClr val="tx1"/>
                </a:solidFill>
              </a:rPr>
              <a:t>Dagens avvikelsehantering via </a:t>
            </a:r>
            <a:r>
              <a:rPr lang="sv-SE" sz="1200" err="1">
                <a:solidFill>
                  <a:schemeClr val="tx1"/>
                </a:solidFill>
              </a:rPr>
              <a:t>Treservas</a:t>
            </a:r>
            <a:r>
              <a:rPr lang="sv-SE" sz="1200">
                <a:solidFill>
                  <a:schemeClr val="tx1"/>
                </a:solidFill>
              </a:rPr>
              <a:t> avvikelsemodul</a:t>
            </a:r>
          </a:p>
        </p:txBody>
      </p:sp>
    </p:spTree>
    <p:extLst>
      <p:ext uri="{BB962C8B-B14F-4D97-AF65-F5344CB8AC3E}">
        <p14:creationId xmlns:p14="http://schemas.microsoft.com/office/powerpoint/2010/main" val="2141630479"/>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32613" y="357188"/>
            <a:ext cx="6476199" cy="520700"/>
          </a:xfrm>
        </p:spPr>
        <p:txBody>
          <a:bodyPr/>
          <a:lstStyle/>
          <a:p>
            <a:pPr fontAlgn="auto">
              <a:spcAft>
                <a:spcPts val="0"/>
              </a:spcAft>
              <a:defRPr/>
            </a:pPr>
            <a:r>
              <a:rPr lang="sv-SE">
                <a:solidFill>
                  <a:schemeClr val="tx1">
                    <a:lumMod val="50000"/>
                  </a:schemeClr>
                </a:solidFill>
                <a:latin typeface="Calibri"/>
                <a:ea typeface="+mj-ea"/>
                <a:cs typeface="Calibri"/>
              </a:rPr>
              <a:t>Händelser/avvikelser - 1</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sp>
        <p:nvSpPr>
          <p:cNvPr id="7" name="Pil: sparr 6">
            <a:extLst>
              <a:ext uri="{FF2B5EF4-FFF2-40B4-BE49-F238E27FC236}">
                <a16:creationId xmlns:a16="http://schemas.microsoft.com/office/drawing/2014/main" id="{39A138FE-2C1D-4BC2-8E7F-ED2D637601EB}"/>
              </a:ext>
            </a:extLst>
          </p:cNvPr>
          <p:cNvSpPr/>
          <p:nvPr/>
        </p:nvSpPr>
        <p:spPr>
          <a:xfrm>
            <a:off x="4878378" y="2728055"/>
            <a:ext cx="1286107" cy="747588"/>
          </a:xfrm>
          <a:prstGeom prst="chevron">
            <a:avLst>
              <a:gd name="adj" fmla="val 27645"/>
            </a:avLst>
          </a:prstGeom>
          <a:solidFill>
            <a:schemeClr val="accent2">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Allvarlig </a:t>
            </a:r>
            <a:r>
              <a:rPr lang="sv-SE" sz="1200" err="1">
                <a:solidFill>
                  <a:schemeClr val="tx1"/>
                </a:solidFill>
              </a:rPr>
              <a:t>vårdskada</a:t>
            </a:r>
            <a:endParaRPr lang="sv-SE" sz="1200">
              <a:solidFill>
                <a:schemeClr val="tx1"/>
              </a:solidFill>
            </a:endParaRPr>
          </a:p>
        </p:txBody>
      </p:sp>
      <p:sp>
        <p:nvSpPr>
          <p:cNvPr id="29" name="Rektangel 28">
            <a:extLst>
              <a:ext uri="{FF2B5EF4-FFF2-40B4-BE49-F238E27FC236}">
                <a16:creationId xmlns:a16="http://schemas.microsoft.com/office/drawing/2014/main" id="{3F4751F5-2248-4986-9AE1-CDFF98F2CAEF}"/>
              </a:ext>
            </a:extLst>
          </p:cNvPr>
          <p:cNvSpPr/>
          <p:nvPr/>
        </p:nvSpPr>
        <p:spPr>
          <a:xfrm>
            <a:off x="641196" y="3014546"/>
            <a:ext cx="1751108"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a:solidFill>
                  <a:schemeClr val="tx1"/>
                </a:solidFill>
              </a:rPr>
              <a:t>Infångande av händelse/avvikelse från verksamheten</a:t>
            </a:r>
          </a:p>
        </p:txBody>
      </p:sp>
      <p:cxnSp>
        <p:nvCxnSpPr>
          <p:cNvPr id="35" name="Koppling: vinklad 34">
            <a:extLst>
              <a:ext uri="{FF2B5EF4-FFF2-40B4-BE49-F238E27FC236}">
                <a16:creationId xmlns:a16="http://schemas.microsoft.com/office/drawing/2014/main" id="{6AC28F82-F7D1-4776-9B8E-A4829CB2B729}"/>
              </a:ext>
            </a:extLst>
          </p:cNvPr>
          <p:cNvCxnSpPr>
            <a:cxnSpLocks/>
            <a:stCxn id="29" idx="3"/>
            <a:endCxn id="31" idx="1"/>
          </p:cNvCxnSpPr>
          <p:nvPr/>
        </p:nvCxnSpPr>
        <p:spPr>
          <a:xfrm flipV="1">
            <a:off x="2392304" y="3101849"/>
            <a:ext cx="735798" cy="324177"/>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17" name="Pil: sparr 16">
            <a:extLst>
              <a:ext uri="{FF2B5EF4-FFF2-40B4-BE49-F238E27FC236}">
                <a16:creationId xmlns:a16="http://schemas.microsoft.com/office/drawing/2014/main" id="{4E4F81F7-9E20-49DC-A5B0-5B2294200436}"/>
              </a:ext>
            </a:extLst>
          </p:cNvPr>
          <p:cNvSpPr/>
          <p:nvPr/>
        </p:nvSpPr>
        <p:spPr>
          <a:xfrm>
            <a:off x="7358127" y="1282510"/>
            <a:ext cx="1243179" cy="642934"/>
          </a:xfrm>
          <a:prstGeom prst="chevron">
            <a:avLst>
              <a:gd name="adj" fmla="val 27645"/>
            </a:avLst>
          </a:prstGeom>
          <a:solidFill>
            <a:schemeClr val="accent2">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NIS</a:t>
            </a:r>
          </a:p>
        </p:txBody>
      </p:sp>
      <p:cxnSp>
        <p:nvCxnSpPr>
          <p:cNvPr id="19" name="Koppling: vinklad 18">
            <a:extLst>
              <a:ext uri="{FF2B5EF4-FFF2-40B4-BE49-F238E27FC236}">
                <a16:creationId xmlns:a16="http://schemas.microsoft.com/office/drawing/2014/main" id="{3F697796-A62A-43E0-BAC6-DCDBA1F77268}"/>
              </a:ext>
            </a:extLst>
          </p:cNvPr>
          <p:cNvCxnSpPr>
            <a:cxnSpLocks/>
            <a:stCxn id="7" idx="3"/>
            <a:endCxn id="17" idx="1"/>
          </p:cNvCxnSpPr>
          <p:nvPr/>
        </p:nvCxnSpPr>
        <p:spPr>
          <a:xfrm flipV="1">
            <a:off x="6164485" y="1603977"/>
            <a:ext cx="1371381" cy="1497872"/>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31" name="Rektangel 30">
            <a:extLst>
              <a:ext uri="{FF2B5EF4-FFF2-40B4-BE49-F238E27FC236}">
                <a16:creationId xmlns:a16="http://schemas.microsoft.com/office/drawing/2014/main" id="{6E5F1F82-F45C-4001-BC1C-41BCD46676C3}"/>
              </a:ext>
            </a:extLst>
          </p:cNvPr>
          <p:cNvSpPr/>
          <p:nvPr/>
        </p:nvSpPr>
        <p:spPr>
          <a:xfrm>
            <a:off x="3128102" y="2728055"/>
            <a:ext cx="1484878" cy="747588"/>
          </a:xfrm>
          <a:prstGeom prst="rect">
            <a:avLst/>
          </a:prstGeom>
          <a:solidFill>
            <a:schemeClr val="bg1">
              <a:lumMod val="9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Om händelsen medfört eller kunnat medföra </a:t>
            </a:r>
            <a:r>
              <a:rPr lang="sv-SE" sz="1100" err="1">
                <a:solidFill>
                  <a:schemeClr val="tx1"/>
                </a:solidFill>
              </a:rPr>
              <a:t>vårdskada</a:t>
            </a:r>
            <a:endParaRPr lang="sv-SE" sz="1100">
              <a:solidFill>
                <a:schemeClr val="tx1"/>
              </a:solidFill>
            </a:endParaRPr>
          </a:p>
        </p:txBody>
      </p:sp>
      <p:cxnSp>
        <p:nvCxnSpPr>
          <p:cNvPr id="50" name="Koppling: vinklad 49">
            <a:extLst>
              <a:ext uri="{FF2B5EF4-FFF2-40B4-BE49-F238E27FC236}">
                <a16:creationId xmlns:a16="http://schemas.microsoft.com/office/drawing/2014/main" id="{27E62FD2-0237-4C49-AFA2-E44E0E2255C0}"/>
              </a:ext>
            </a:extLst>
          </p:cNvPr>
          <p:cNvCxnSpPr>
            <a:cxnSpLocks/>
            <a:stCxn id="31" idx="3"/>
            <a:endCxn id="7" idx="1"/>
          </p:cNvCxnSpPr>
          <p:nvPr/>
        </p:nvCxnSpPr>
        <p:spPr>
          <a:xfrm>
            <a:off x="4612980" y="3101849"/>
            <a:ext cx="47206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4" name="Rektangel 23">
            <a:extLst>
              <a:ext uri="{FF2B5EF4-FFF2-40B4-BE49-F238E27FC236}">
                <a16:creationId xmlns:a16="http://schemas.microsoft.com/office/drawing/2014/main" id="{9EE08B30-EBF1-4306-9118-174FE4CA14B5}"/>
              </a:ext>
            </a:extLst>
          </p:cNvPr>
          <p:cNvSpPr/>
          <p:nvPr/>
        </p:nvSpPr>
        <p:spPr>
          <a:xfrm>
            <a:off x="542694" y="866333"/>
            <a:ext cx="5117338" cy="1484562"/>
          </a:xfrm>
          <a:prstGeom prst="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hangingPunct="0"/>
            <a:r>
              <a:rPr lang="sv-SE" sz="1200">
                <a:solidFill>
                  <a:schemeClr val="tx1"/>
                </a:solidFill>
              </a:rPr>
              <a:t>1. Leverantörer inom hälso- och sjukvård ska rapportera incidenter som orsakat störning i den samhällsviktiga tjänsten som innebär att anmälningsskyldighet inträder enligt 3 kap. 5 § första stycket patientsäkerhetslagen (2010:659, ”Lex Maria”).</a:t>
            </a:r>
            <a:br>
              <a:rPr lang="sv-SE" sz="1200" u="sng">
                <a:solidFill>
                  <a:schemeClr val="tx1"/>
                </a:solidFill>
              </a:rPr>
            </a:br>
            <a:r>
              <a:rPr lang="sv-SE" sz="1200">
                <a:solidFill>
                  <a:schemeClr val="tx1"/>
                </a:solidFill>
              </a:rPr>
              <a:t>Alltså vid en händelse </a:t>
            </a:r>
            <a:r>
              <a:rPr lang="sv-SE" sz="1200" b="1">
                <a:solidFill>
                  <a:schemeClr val="tx1"/>
                </a:solidFill>
              </a:rPr>
              <a:t>som har medfört eller hade kunnat medföra allvarlig </a:t>
            </a:r>
            <a:r>
              <a:rPr lang="sv-SE" sz="1200" b="1" err="1">
                <a:solidFill>
                  <a:schemeClr val="tx1"/>
                </a:solidFill>
              </a:rPr>
              <a:t>vårdskada</a:t>
            </a:r>
            <a:r>
              <a:rPr lang="sv-SE" sz="1200">
                <a:solidFill>
                  <a:schemeClr val="tx1"/>
                </a:solidFill>
              </a:rPr>
              <a:t> enligt definitionen i 1 kap 5 § PSL och där vårdgivaren påvisat att en incident varit en bidragande orsak till händelsen  </a:t>
            </a:r>
          </a:p>
        </p:txBody>
      </p:sp>
      <p:sp>
        <p:nvSpPr>
          <p:cNvPr id="12" name="Rektangel 11">
            <a:extLst>
              <a:ext uri="{FF2B5EF4-FFF2-40B4-BE49-F238E27FC236}">
                <a16:creationId xmlns:a16="http://schemas.microsoft.com/office/drawing/2014/main" id="{588FC45C-B59A-4DFF-99A7-BE56CF7C720F}"/>
              </a:ext>
            </a:extLst>
          </p:cNvPr>
          <p:cNvSpPr/>
          <p:nvPr/>
        </p:nvSpPr>
        <p:spPr>
          <a:xfrm>
            <a:off x="542694" y="2400512"/>
            <a:ext cx="5117338" cy="199490"/>
          </a:xfrm>
          <a:prstGeom prst="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sv-SE" sz="1100" i="1">
                <a:solidFill>
                  <a:schemeClr val="tx1">
                    <a:lumMod val="60000"/>
                    <a:lumOff val="40000"/>
                  </a:schemeClr>
                </a:solidFill>
              </a:rPr>
              <a:t>Punkt 2 avser ambulanssjukvård, dvs är inte tillämplig för vår verksamhet</a:t>
            </a:r>
          </a:p>
        </p:txBody>
      </p:sp>
      <p:sp>
        <p:nvSpPr>
          <p:cNvPr id="14" name="Rektangel 13">
            <a:extLst>
              <a:ext uri="{FF2B5EF4-FFF2-40B4-BE49-F238E27FC236}">
                <a16:creationId xmlns:a16="http://schemas.microsoft.com/office/drawing/2014/main" id="{75F2D69E-C1C9-4D58-B2BA-000A8B0BF75D}"/>
              </a:ext>
            </a:extLst>
          </p:cNvPr>
          <p:cNvSpPr/>
          <p:nvPr/>
        </p:nvSpPr>
        <p:spPr>
          <a:xfrm>
            <a:off x="6868724" y="2436418"/>
            <a:ext cx="1484879" cy="600164"/>
          </a:xfrm>
          <a:prstGeom prst="rect">
            <a:avLst/>
          </a:prstGeom>
        </p:spPr>
        <p:txBody>
          <a:bodyPr wrap="square">
            <a:spAutoFit/>
          </a:bodyPr>
          <a:lstStyle/>
          <a:p>
            <a:r>
              <a:rPr lang="sv-SE" sz="1100"/>
              <a:t>Om nätverk och/eller IT-system varit en bidragande orsak</a:t>
            </a:r>
          </a:p>
        </p:txBody>
      </p:sp>
    </p:spTree>
    <p:extLst>
      <p:ext uri="{BB962C8B-B14F-4D97-AF65-F5344CB8AC3E}">
        <p14:creationId xmlns:p14="http://schemas.microsoft.com/office/powerpoint/2010/main" val="675559472"/>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ktangel 41">
            <a:extLst>
              <a:ext uri="{FF2B5EF4-FFF2-40B4-BE49-F238E27FC236}">
                <a16:creationId xmlns:a16="http://schemas.microsoft.com/office/drawing/2014/main" id="{A32E7964-5B18-47D3-A4A0-A83C09FC83A4}"/>
              </a:ext>
            </a:extLst>
          </p:cNvPr>
          <p:cNvSpPr/>
          <p:nvPr/>
        </p:nvSpPr>
        <p:spPr>
          <a:xfrm>
            <a:off x="3128102" y="2131765"/>
            <a:ext cx="831539" cy="438794"/>
          </a:xfrm>
          <a:prstGeom prst="rect">
            <a:avLst/>
          </a:prstGeom>
          <a:solidFill>
            <a:schemeClr val="bg1">
              <a:lumMod val="9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sz="1100">
              <a:solidFill>
                <a:schemeClr val="tx1"/>
              </a:solidFill>
            </a:endParaRPr>
          </a:p>
        </p:txBody>
      </p:sp>
      <p:sp>
        <p:nvSpPr>
          <p:cNvPr id="6" name="Rubrik 5"/>
          <p:cNvSpPr>
            <a:spLocks noGrp="1"/>
          </p:cNvSpPr>
          <p:nvPr>
            <p:ph type="title"/>
          </p:nvPr>
        </p:nvSpPr>
        <p:spPr>
          <a:xfrm>
            <a:off x="532613" y="357188"/>
            <a:ext cx="6476199" cy="520700"/>
          </a:xfrm>
        </p:spPr>
        <p:txBody>
          <a:bodyPr/>
          <a:lstStyle/>
          <a:p>
            <a:pPr fontAlgn="auto">
              <a:spcAft>
                <a:spcPts val="0"/>
              </a:spcAft>
              <a:defRPr/>
            </a:pPr>
            <a:r>
              <a:rPr lang="sv-SE">
                <a:solidFill>
                  <a:schemeClr val="tx1">
                    <a:lumMod val="50000"/>
                  </a:schemeClr>
                </a:solidFill>
                <a:latin typeface="Calibri"/>
                <a:ea typeface="+mj-ea"/>
                <a:cs typeface="Calibri"/>
              </a:rPr>
              <a:t>Händelser/avvikelser - 3</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sp>
        <p:nvSpPr>
          <p:cNvPr id="29" name="Rektangel 28">
            <a:extLst>
              <a:ext uri="{FF2B5EF4-FFF2-40B4-BE49-F238E27FC236}">
                <a16:creationId xmlns:a16="http://schemas.microsoft.com/office/drawing/2014/main" id="{3F4751F5-2248-4986-9AE1-CDFF98F2CAEF}"/>
              </a:ext>
            </a:extLst>
          </p:cNvPr>
          <p:cNvSpPr/>
          <p:nvPr/>
        </p:nvSpPr>
        <p:spPr>
          <a:xfrm>
            <a:off x="641196" y="3014546"/>
            <a:ext cx="1751108"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a:solidFill>
                  <a:schemeClr val="tx1"/>
                </a:solidFill>
              </a:rPr>
              <a:t>Infångande av händelse/avvikelse från verksamheten</a:t>
            </a:r>
          </a:p>
        </p:txBody>
      </p:sp>
      <p:sp>
        <p:nvSpPr>
          <p:cNvPr id="49" name="Rektangel 48">
            <a:extLst>
              <a:ext uri="{FF2B5EF4-FFF2-40B4-BE49-F238E27FC236}">
                <a16:creationId xmlns:a16="http://schemas.microsoft.com/office/drawing/2014/main" id="{BE5C8332-EC18-4AF3-B07D-C86C6819AECE}"/>
              </a:ext>
            </a:extLst>
          </p:cNvPr>
          <p:cNvSpPr/>
          <p:nvPr/>
        </p:nvSpPr>
        <p:spPr>
          <a:xfrm>
            <a:off x="641195" y="1202720"/>
            <a:ext cx="1751109"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a:solidFill>
                  <a:schemeClr val="tx1"/>
                </a:solidFill>
              </a:rPr>
              <a:t>Ev. meddelande från </a:t>
            </a:r>
            <a:r>
              <a:rPr lang="sv-SE" sz="1200" err="1">
                <a:solidFill>
                  <a:schemeClr val="tx1"/>
                </a:solidFill>
              </a:rPr>
              <a:t>IntraService</a:t>
            </a:r>
            <a:r>
              <a:rPr lang="sv-SE" sz="1200">
                <a:solidFill>
                  <a:schemeClr val="tx1"/>
                </a:solidFill>
              </a:rPr>
              <a:t> om incident i nätverk eller informationssystem</a:t>
            </a:r>
          </a:p>
        </p:txBody>
      </p:sp>
      <p:cxnSp>
        <p:nvCxnSpPr>
          <p:cNvPr id="52" name="Koppling: vinklad 51">
            <a:extLst>
              <a:ext uri="{FF2B5EF4-FFF2-40B4-BE49-F238E27FC236}">
                <a16:creationId xmlns:a16="http://schemas.microsoft.com/office/drawing/2014/main" id="{6826E4A7-598A-418F-AE01-B891F6A14056}"/>
              </a:ext>
            </a:extLst>
          </p:cNvPr>
          <p:cNvCxnSpPr>
            <a:cxnSpLocks/>
            <a:stCxn id="49" idx="2"/>
            <a:endCxn id="29" idx="0"/>
          </p:cNvCxnSpPr>
          <p:nvPr/>
        </p:nvCxnSpPr>
        <p:spPr>
          <a:xfrm>
            <a:off x="1516750" y="2025680"/>
            <a:ext cx="0" cy="988866"/>
          </a:xfrm>
          <a:prstGeom prst="straightConnector1">
            <a:avLst/>
          </a:prstGeom>
          <a:ln>
            <a:solidFill>
              <a:srgbClr val="0070C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10" name="Koppling: vinklad 9">
            <a:extLst>
              <a:ext uri="{FF2B5EF4-FFF2-40B4-BE49-F238E27FC236}">
                <a16:creationId xmlns:a16="http://schemas.microsoft.com/office/drawing/2014/main" id="{BAC40D38-B028-4002-BBBA-DB0577FB4573}"/>
              </a:ext>
            </a:extLst>
          </p:cNvPr>
          <p:cNvCxnSpPr>
            <a:cxnSpLocks/>
            <a:stCxn id="29" idx="3"/>
            <a:endCxn id="42" idx="1"/>
          </p:cNvCxnSpPr>
          <p:nvPr/>
        </p:nvCxnSpPr>
        <p:spPr>
          <a:xfrm flipV="1">
            <a:off x="2392304" y="2351162"/>
            <a:ext cx="735798" cy="1074864"/>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17" name="Pil: sparr 16">
            <a:extLst>
              <a:ext uri="{FF2B5EF4-FFF2-40B4-BE49-F238E27FC236}">
                <a16:creationId xmlns:a16="http://schemas.microsoft.com/office/drawing/2014/main" id="{4E4F81F7-9E20-49DC-A5B0-5B2294200436}"/>
              </a:ext>
            </a:extLst>
          </p:cNvPr>
          <p:cNvSpPr/>
          <p:nvPr/>
        </p:nvSpPr>
        <p:spPr>
          <a:xfrm>
            <a:off x="7358127" y="1282510"/>
            <a:ext cx="1243179" cy="642934"/>
          </a:xfrm>
          <a:prstGeom prst="chevron">
            <a:avLst>
              <a:gd name="adj" fmla="val 27645"/>
            </a:avLst>
          </a:prstGeom>
          <a:solidFill>
            <a:schemeClr val="accent2">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NIS</a:t>
            </a:r>
          </a:p>
        </p:txBody>
      </p:sp>
      <p:sp>
        <p:nvSpPr>
          <p:cNvPr id="8" name="Rektangel 7">
            <a:extLst>
              <a:ext uri="{FF2B5EF4-FFF2-40B4-BE49-F238E27FC236}">
                <a16:creationId xmlns:a16="http://schemas.microsoft.com/office/drawing/2014/main" id="{32A52785-474A-4E36-ADC3-62D6AB4ECAE8}"/>
              </a:ext>
            </a:extLst>
          </p:cNvPr>
          <p:cNvSpPr/>
          <p:nvPr/>
        </p:nvSpPr>
        <p:spPr>
          <a:xfrm>
            <a:off x="3118966" y="1822971"/>
            <a:ext cx="1484878" cy="747588"/>
          </a:xfrm>
          <a:prstGeom prst="rect">
            <a:avLst/>
          </a:prstGeom>
          <a:solidFill>
            <a:schemeClr val="bg1">
              <a:lumMod val="95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Om händelsen medfört två timmars avbrott i hälso- och sjukvårdsåtgärder </a:t>
            </a:r>
          </a:p>
        </p:txBody>
      </p:sp>
      <p:cxnSp>
        <p:nvCxnSpPr>
          <p:cNvPr id="23" name="Koppling: vinklad 22">
            <a:extLst>
              <a:ext uri="{FF2B5EF4-FFF2-40B4-BE49-F238E27FC236}">
                <a16:creationId xmlns:a16="http://schemas.microsoft.com/office/drawing/2014/main" id="{0B2B6117-8751-4444-AEAD-30C2E98A0B63}"/>
              </a:ext>
            </a:extLst>
          </p:cNvPr>
          <p:cNvCxnSpPr>
            <a:cxnSpLocks/>
            <a:stCxn id="8" idx="3"/>
            <a:endCxn id="17" idx="1"/>
          </p:cNvCxnSpPr>
          <p:nvPr/>
        </p:nvCxnSpPr>
        <p:spPr>
          <a:xfrm flipV="1">
            <a:off x="4603844" y="1603977"/>
            <a:ext cx="2932022" cy="592788"/>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24" name="Rektangel 23">
            <a:extLst>
              <a:ext uri="{FF2B5EF4-FFF2-40B4-BE49-F238E27FC236}">
                <a16:creationId xmlns:a16="http://schemas.microsoft.com/office/drawing/2014/main" id="{77885F3B-81A2-4EED-8C1D-47C07B533CD4}"/>
              </a:ext>
            </a:extLst>
          </p:cNvPr>
          <p:cNvSpPr/>
          <p:nvPr/>
        </p:nvSpPr>
        <p:spPr>
          <a:xfrm>
            <a:off x="3118966" y="2921817"/>
            <a:ext cx="5383838" cy="1291546"/>
          </a:xfrm>
          <a:prstGeom prst="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sv-SE" sz="1200">
                <a:solidFill>
                  <a:schemeClr val="tx1"/>
                </a:solidFill>
              </a:rPr>
              <a:t>3. Om en incident i vårdgivarens nätverk och informationssystem leder till att </a:t>
            </a:r>
            <a:r>
              <a:rPr lang="sv-SE" sz="1200" b="1">
                <a:solidFill>
                  <a:schemeClr val="tx1"/>
                </a:solidFill>
              </a:rPr>
              <a:t>avsedda hälso- och sjukvårdsåtgärder inte kan utföras under minst två timmar</a:t>
            </a:r>
            <a:r>
              <a:rPr lang="sv-SE" sz="1200">
                <a:solidFill>
                  <a:schemeClr val="tx1"/>
                </a:solidFill>
              </a:rPr>
              <a:t> ska incidentrapportering ske. I detta fall finns ingen koppling till eventuella konsekvenser för patienten. En sådan incident behöver alltså inte påverka patienters hälsotillstånd för att ha en betydande inverkan på tillhandahållandet av tjänsten.  </a:t>
            </a:r>
          </a:p>
        </p:txBody>
      </p:sp>
    </p:spTree>
    <p:extLst>
      <p:ext uri="{BB962C8B-B14F-4D97-AF65-F5344CB8AC3E}">
        <p14:creationId xmlns:p14="http://schemas.microsoft.com/office/powerpoint/2010/main" val="1907217769"/>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32613" y="357188"/>
            <a:ext cx="6476199" cy="520700"/>
          </a:xfrm>
        </p:spPr>
        <p:txBody>
          <a:bodyPr/>
          <a:lstStyle/>
          <a:p>
            <a:pPr fontAlgn="auto">
              <a:spcAft>
                <a:spcPts val="0"/>
              </a:spcAft>
              <a:defRPr/>
            </a:pPr>
            <a:r>
              <a:rPr lang="sv-SE">
                <a:solidFill>
                  <a:schemeClr val="tx1">
                    <a:lumMod val="50000"/>
                  </a:schemeClr>
                </a:solidFill>
                <a:latin typeface="Calibri"/>
                <a:ea typeface="+mj-ea"/>
                <a:cs typeface="Calibri"/>
              </a:rPr>
              <a:t>Händelser/avvikelser - 4</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sp>
        <p:nvSpPr>
          <p:cNvPr id="17" name="Pil: sparr 16">
            <a:extLst>
              <a:ext uri="{FF2B5EF4-FFF2-40B4-BE49-F238E27FC236}">
                <a16:creationId xmlns:a16="http://schemas.microsoft.com/office/drawing/2014/main" id="{4E4F81F7-9E20-49DC-A5B0-5B2294200436}"/>
              </a:ext>
            </a:extLst>
          </p:cNvPr>
          <p:cNvSpPr/>
          <p:nvPr/>
        </p:nvSpPr>
        <p:spPr>
          <a:xfrm>
            <a:off x="7358127" y="1282510"/>
            <a:ext cx="1243179" cy="642934"/>
          </a:xfrm>
          <a:prstGeom prst="chevron">
            <a:avLst>
              <a:gd name="adj" fmla="val 27645"/>
            </a:avLst>
          </a:prstGeom>
          <a:solidFill>
            <a:schemeClr val="accent2">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NIS</a:t>
            </a:r>
          </a:p>
        </p:txBody>
      </p:sp>
      <p:sp>
        <p:nvSpPr>
          <p:cNvPr id="25" name="Rektangel 24">
            <a:extLst>
              <a:ext uri="{FF2B5EF4-FFF2-40B4-BE49-F238E27FC236}">
                <a16:creationId xmlns:a16="http://schemas.microsoft.com/office/drawing/2014/main" id="{A0181CAC-56EB-4FDE-81FE-19328CCA0635}"/>
              </a:ext>
            </a:extLst>
          </p:cNvPr>
          <p:cNvSpPr/>
          <p:nvPr/>
        </p:nvSpPr>
        <p:spPr>
          <a:xfrm>
            <a:off x="3120668" y="895920"/>
            <a:ext cx="1484878" cy="747588"/>
          </a:xfrm>
          <a:prstGeom prst="rect">
            <a:avLst/>
          </a:prstGeom>
          <a:solidFill>
            <a:schemeClr val="bg1">
              <a:lumMod val="95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Om händelsen medfört sex timmars avbrott i nätverk eller informationssystem</a:t>
            </a:r>
          </a:p>
        </p:txBody>
      </p:sp>
      <p:cxnSp>
        <p:nvCxnSpPr>
          <p:cNvPr id="36" name="Koppling: vinklad 35">
            <a:extLst>
              <a:ext uri="{FF2B5EF4-FFF2-40B4-BE49-F238E27FC236}">
                <a16:creationId xmlns:a16="http://schemas.microsoft.com/office/drawing/2014/main" id="{D476A79F-2793-4675-88C5-6D203786874F}"/>
              </a:ext>
            </a:extLst>
          </p:cNvPr>
          <p:cNvCxnSpPr>
            <a:cxnSpLocks/>
            <a:stCxn id="25" idx="3"/>
            <a:endCxn id="17" idx="1"/>
          </p:cNvCxnSpPr>
          <p:nvPr/>
        </p:nvCxnSpPr>
        <p:spPr>
          <a:xfrm>
            <a:off x="4605546" y="1269714"/>
            <a:ext cx="2930320" cy="334263"/>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24" name="Rektangel 23">
            <a:extLst>
              <a:ext uri="{FF2B5EF4-FFF2-40B4-BE49-F238E27FC236}">
                <a16:creationId xmlns:a16="http://schemas.microsoft.com/office/drawing/2014/main" id="{B063FCD7-BEAA-4172-8BB1-6A0E2E24341B}"/>
              </a:ext>
            </a:extLst>
          </p:cNvPr>
          <p:cNvSpPr/>
          <p:nvPr/>
        </p:nvSpPr>
        <p:spPr>
          <a:xfrm>
            <a:off x="2954705" y="2276827"/>
            <a:ext cx="4895754" cy="1445942"/>
          </a:xfrm>
          <a:prstGeom prst="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hangingPunct="0"/>
            <a:r>
              <a:rPr lang="sv-SE" sz="1100">
                <a:solidFill>
                  <a:schemeClr val="tx1"/>
                </a:solidFill>
              </a:rPr>
              <a:t>4. Bestämmelsen avser incidenter i alla nätverk och informationssystem som vårdgivaren använder. Det vill säga inte bara de system som används för hälso- och sjukvård enligt punkt 3, utan även t.ex. IP-telefoni eller administrativa system som t.ex. används för att användare ska kunna kontakta vårdenheten och få övriga upplysningar om hur dennes vård kommer bedrivas. Incidenter som inte fått några konsekvenser för patientsäkerheten, men som pågår en längre tid, kan indikera brister i det systematiska informationssäkerhetsarbetet och ska därför rapporteras</a:t>
            </a:r>
          </a:p>
        </p:txBody>
      </p:sp>
      <p:sp>
        <p:nvSpPr>
          <p:cNvPr id="9" name="Rektangel 8">
            <a:extLst>
              <a:ext uri="{FF2B5EF4-FFF2-40B4-BE49-F238E27FC236}">
                <a16:creationId xmlns:a16="http://schemas.microsoft.com/office/drawing/2014/main" id="{9AB24B5C-7E70-469B-BAAF-4E3B7A2BA176}"/>
              </a:ext>
            </a:extLst>
          </p:cNvPr>
          <p:cNvSpPr/>
          <p:nvPr/>
        </p:nvSpPr>
        <p:spPr>
          <a:xfrm>
            <a:off x="641196" y="3014546"/>
            <a:ext cx="1751108"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a:solidFill>
                  <a:schemeClr val="tx1"/>
                </a:solidFill>
              </a:rPr>
              <a:t>Infångande av händelse/avvikelse från verksamheten</a:t>
            </a:r>
          </a:p>
        </p:txBody>
      </p:sp>
      <p:sp>
        <p:nvSpPr>
          <p:cNvPr id="10" name="Rektangel 9">
            <a:extLst>
              <a:ext uri="{FF2B5EF4-FFF2-40B4-BE49-F238E27FC236}">
                <a16:creationId xmlns:a16="http://schemas.microsoft.com/office/drawing/2014/main" id="{52D80C9D-879E-4E92-859C-F9674A622CFC}"/>
              </a:ext>
            </a:extLst>
          </p:cNvPr>
          <p:cNvSpPr/>
          <p:nvPr/>
        </p:nvSpPr>
        <p:spPr>
          <a:xfrm>
            <a:off x="641195" y="1202720"/>
            <a:ext cx="1751109"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a:solidFill>
                  <a:schemeClr val="tx1"/>
                </a:solidFill>
              </a:rPr>
              <a:t>Ev. meddelande från </a:t>
            </a:r>
            <a:r>
              <a:rPr lang="sv-SE" sz="1200" err="1">
                <a:solidFill>
                  <a:schemeClr val="tx1"/>
                </a:solidFill>
              </a:rPr>
              <a:t>IntraService</a:t>
            </a:r>
            <a:r>
              <a:rPr lang="sv-SE" sz="1200">
                <a:solidFill>
                  <a:schemeClr val="tx1"/>
                </a:solidFill>
              </a:rPr>
              <a:t> om incident i nätverk eller informationssystem</a:t>
            </a:r>
          </a:p>
        </p:txBody>
      </p:sp>
      <p:cxnSp>
        <p:nvCxnSpPr>
          <p:cNvPr id="11" name="Koppling: vinklad 51">
            <a:extLst>
              <a:ext uri="{FF2B5EF4-FFF2-40B4-BE49-F238E27FC236}">
                <a16:creationId xmlns:a16="http://schemas.microsoft.com/office/drawing/2014/main" id="{E1497D61-FB06-4A43-A585-BC11A4979C64}"/>
              </a:ext>
            </a:extLst>
          </p:cNvPr>
          <p:cNvCxnSpPr>
            <a:cxnSpLocks/>
            <a:stCxn id="10" idx="2"/>
            <a:endCxn id="9" idx="0"/>
          </p:cNvCxnSpPr>
          <p:nvPr/>
        </p:nvCxnSpPr>
        <p:spPr>
          <a:xfrm>
            <a:off x="1516750" y="2025680"/>
            <a:ext cx="0" cy="988866"/>
          </a:xfrm>
          <a:prstGeom prst="straightConnector1">
            <a:avLst/>
          </a:prstGeom>
          <a:ln>
            <a:solidFill>
              <a:srgbClr val="0070C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12" name="Koppling: vinklad 11">
            <a:extLst>
              <a:ext uri="{FF2B5EF4-FFF2-40B4-BE49-F238E27FC236}">
                <a16:creationId xmlns:a16="http://schemas.microsoft.com/office/drawing/2014/main" id="{512984AF-FA09-4581-B462-B47D8CA5C6D4}"/>
              </a:ext>
            </a:extLst>
          </p:cNvPr>
          <p:cNvCxnSpPr>
            <a:cxnSpLocks/>
            <a:stCxn id="9" idx="3"/>
            <a:endCxn id="25" idx="1"/>
          </p:cNvCxnSpPr>
          <p:nvPr/>
        </p:nvCxnSpPr>
        <p:spPr>
          <a:xfrm flipV="1">
            <a:off x="2392304" y="1269714"/>
            <a:ext cx="728364" cy="2156312"/>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58343516"/>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Koppling: vinklad 9">
            <a:extLst>
              <a:ext uri="{FF2B5EF4-FFF2-40B4-BE49-F238E27FC236}">
                <a16:creationId xmlns:a16="http://schemas.microsoft.com/office/drawing/2014/main" id="{BAC40D38-B028-4002-BBBA-DB0577FB4573}"/>
              </a:ext>
            </a:extLst>
          </p:cNvPr>
          <p:cNvCxnSpPr>
            <a:cxnSpLocks/>
            <a:stCxn id="29" idx="3"/>
            <a:endCxn id="8" idx="1"/>
          </p:cNvCxnSpPr>
          <p:nvPr/>
        </p:nvCxnSpPr>
        <p:spPr>
          <a:xfrm flipV="1">
            <a:off x="2392304" y="2196765"/>
            <a:ext cx="726662" cy="1229261"/>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6" name="Rubrik 5"/>
          <p:cNvSpPr>
            <a:spLocks noGrp="1"/>
          </p:cNvSpPr>
          <p:nvPr>
            <p:ph type="title"/>
          </p:nvPr>
        </p:nvSpPr>
        <p:spPr>
          <a:xfrm>
            <a:off x="532613" y="357188"/>
            <a:ext cx="6476199" cy="520700"/>
          </a:xfrm>
        </p:spPr>
        <p:txBody>
          <a:bodyPr/>
          <a:lstStyle/>
          <a:p>
            <a:pPr fontAlgn="auto">
              <a:spcAft>
                <a:spcPts val="0"/>
              </a:spcAft>
              <a:defRPr/>
            </a:pPr>
            <a:r>
              <a:rPr lang="sv-SE">
                <a:solidFill>
                  <a:schemeClr val="tx1">
                    <a:lumMod val="50000"/>
                  </a:schemeClr>
                </a:solidFill>
                <a:latin typeface="Calibri"/>
                <a:ea typeface="+mj-ea"/>
                <a:cs typeface="Calibri"/>
              </a:rPr>
              <a:t>Händelser/avvikelser</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sp>
        <p:nvSpPr>
          <p:cNvPr id="7" name="Pil: sparr 6">
            <a:extLst>
              <a:ext uri="{FF2B5EF4-FFF2-40B4-BE49-F238E27FC236}">
                <a16:creationId xmlns:a16="http://schemas.microsoft.com/office/drawing/2014/main" id="{39A138FE-2C1D-4BC2-8E7F-ED2D637601EB}"/>
              </a:ext>
            </a:extLst>
          </p:cNvPr>
          <p:cNvSpPr/>
          <p:nvPr/>
        </p:nvSpPr>
        <p:spPr>
          <a:xfrm>
            <a:off x="4878378" y="2728055"/>
            <a:ext cx="1286107" cy="747588"/>
          </a:xfrm>
          <a:prstGeom prst="chevron">
            <a:avLst>
              <a:gd name="adj" fmla="val 27645"/>
            </a:avLst>
          </a:prstGeom>
          <a:solidFill>
            <a:schemeClr val="accent2">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Allvarlig </a:t>
            </a:r>
            <a:r>
              <a:rPr lang="sv-SE" sz="1200" err="1">
                <a:solidFill>
                  <a:schemeClr val="tx1"/>
                </a:solidFill>
              </a:rPr>
              <a:t>vårdskada</a:t>
            </a:r>
            <a:endParaRPr lang="sv-SE" sz="1200">
              <a:solidFill>
                <a:schemeClr val="tx1"/>
              </a:solidFill>
            </a:endParaRPr>
          </a:p>
        </p:txBody>
      </p:sp>
      <p:sp>
        <p:nvSpPr>
          <p:cNvPr id="29" name="Rektangel 28">
            <a:extLst>
              <a:ext uri="{FF2B5EF4-FFF2-40B4-BE49-F238E27FC236}">
                <a16:creationId xmlns:a16="http://schemas.microsoft.com/office/drawing/2014/main" id="{3F4751F5-2248-4986-9AE1-CDFF98F2CAEF}"/>
              </a:ext>
            </a:extLst>
          </p:cNvPr>
          <p:cNvSpPr/>
          <p:nvPr/>
        </p:nvSpPr>
        <p:spPr>
          <a:xfrm>
            <a:off x="641196" y="3014546"/>
            <a:ext cx="1751108"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a:solidFill>
                  <a:schemeClr val="tx1"/>
                </a:solidFill>
              </a:rPr>
              <a:t>Infångande av händelse/avvikelse från verksamheten</a:t>
            </a:r>
          </a:p>
        </p:txBody>
      </p:sp>
      <p:cxnSp>
        <p:nvCxnSpPr>
          <p:cNvPr id="35" name="Koppling: vinklad 34">
            <a:extLst>
              <a:ext uri="{FF2B5EF4-FFF2-40B4-BE49-F238E27FC236}">
                <a16:creationId xmlns:a16="http://schemas.microsoft.com/office/drawing/2014/main" id="{6AC28F82-F7D1-4776-9B8E-A4829CB2B729}"/>
              </a:ext>
            </a:extLst>
          </p:cNvPr>
          <p:cNvCxnSpPr>
            <a:cxnSpLocks/>
            <a:stCxn id="29" idx="3"/>
            <a:endCxn id="31" idx="1"/>
          </p:cNvCxnSpPr>
          <p:nvPr/>
        </p:nvCxnSpPr>
        <p:spPr>
          <a:xfrm flipV="1">
            <a:off x="2392304" y="3101849"/>
            <a:ext cx="735798" cy="324177"/>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49" name="Rektangel 48">
            <a:extLst>
              <a:ext uri="{FF2B5EF4-FFF2-40B4-BE49-F238E27FC236}">
                <a16:creationId xmlns:a16="http://schemas.microsoft.com/office/drawing/2014/main" id="{BE5C8332-EC18-4AF3-B07D-C86C6819AECE}"/>
              </a:ext>
            </a:extLst>
          </p:cNvPr>
          <p:cNvSpPr/>
          <p:nvPr/>
        </p:nvSpPr>
        <p:spPr>
          <a:xfrm>
            <a:off x="641195" y="1202720"/>
            <a:ext cx="1751109"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a:solidFill>
                  <a:schemeClr val="tx1"/>
                </a:solidFill>
              </a:rPr>
              <a:t>Ev. meddelande från </a:t>
            </a:r>
            <a:r>
              <a:rPr lang="sv-SE" sz="1200" err="1">
                <a:solidFill>
                  <a:schemeClr val="tx1"/>
                </a:solidFill>
              </a:rPr>
              <a:t>IntraService</a:t>
            </a:r>
            <a:r>
              <a:rPr lang="sv-SE" sz="1200">
                <a:solidFill>
                  <a:schemeClr val="tx1"/>
                </a:solidFill>
              </a:rPr>
              <a:t> om incident i nätverk eller informationssystem</a:t>
            </a:r>
          </a:p>
        </p:txBody>
      </p:sp>
      <p:cxnSp>
        <p:nvCxnSpPr>
          <p:cNvPr id="56" name="Koppling: vinklad 55">
            <a:extLst>
              <a:ext uri="{FF2B5EF4-FFF2-40B4-BE49-F238E27FC236}">
                <a16:creationId xmlns:a16="http://schemas.microsoft.com/office/drawing/2014/main" id="{38CE1D7D-C0C8-44C4-9AB0-57A1AF4E745E}"/>
              </a:ext>
            </a:extLst>
          </p:cNvPr>
          <p:cNvCxnSpPr>
            <a:cxnSpLocks/>
            <a:stCxn id="29" idx="3"/>
            <a:endCxn id="25" idx="1"/>
          </p:cNvCxnSpPr>
          <p:nvPr/>
        </p:nvCxnSpPr>
        <p:spPr>
          <a:xfrm flipV="1">
            <a:off x="2392304" y="1274479"/>
            <a:ext cx="726662" cy="2151547"/>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17" name="Pil: sparr 16">
            <a:extLst>
              <a:ext uri="{FF2B5EF4-FFF2-40B4-BE49-F238E27FC236}">
                <a16:creationId xmlns:a16="http://schemas.microsoft.com/office/drawing/2014/main" id="{4E4F81F7-9E20-49DC-A5B0-5B2294200436}"/>
              </a:ext>
            </a:extLst>
          </p:cNvPr>
          <p:cNvSpPr/>
          <p:nvPr/>
        </p:nvSpPr>
        <p:spPr>
          <a:xfrm>
            <a:off x="7358127" y="1282510"/>
            <a:ext cx="1243179" cy="642934"/>
          </a:xfrm>
          <a:prstGeom prst="chevron">
            <a:avLst>
              <a:gd name="adj" fmla="val 27645"/>
            </a:avLst>
          </a:prstGeom>
          <a:solidFill>
            <a:schemeClr val="accent2">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NIS</a:t>
            </a:r>
          </a:p>
        </p:txBody>
      </p:sp>
      <p:sp>
        <p:nvSpPr>
          <p:cNvPr id="8" name="Rektangel 7">
            <a:extLst>
              <a:ext uri="{FF2B5EF4-FFF2-40B4-BE49-F238E27FC236}">
                <a16:creationId xmlns:a16="http://schemas.microsoft.com/office/drawing/2014/main" id="{32A52785-474A-4E36-ADC3-62D6AB4ECAE8}"/>
              </a:ext>
            </a:extLst>
          </p:cNvPr>
          <p:cNvSpPr/>
          <p:nvPr/>
        </p:nvSpPr>
        <p:spPr>
          <a:xfrm>
            <a:off x="3118966" y="1822971"/>
            <a:ext cx="1484878" cy="747588"/>
          </a:xfrm>
          <a:prstGeom prst="rect">
            <a:avLst/>
          </a:prstGeom>
          <a:solidFill>
            <a:schemeClr val="bg1">
              <a:lumMod val="95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Om händelsen medfört två timmars avbrott i hälso- och sjukvårdsåtgärder </a:t>
            </a:r>
          </a:p>
        </p:txBody>
      </p:sp>
      <p:cxnSp>
        <p:nvCxnSpPr>
          <p:cNvPr id="23" name="Koppling: vinklad 22">
            <a:extLst>
              <a:ext uri="{FF2B5EF4-FFF2-40B4-BE49-F238E27FC236}">
                <a16:creationId xmlns:a16="http://schemas.microsoft.com/office/drawing/2014/main" id="{0B2B6117-8751-4444-AEAD-30C2E98A0B63}"/>
              </a:ext>
            </a:extLst>
          </p:cNvPr>
          <p:cNvCxnSpPr>
            <a:cxnSpLocks/>
            <a:stCxn id="8" idx="3"/>
            <a:endCxn id="17" idx="1"/>
          </p:cNvCxnSpPr>
          <p:nvPr/>
        </p:nvCxnSpPr>
        <p:spPr>
          <a:xfrm flipV="1">
            <a:off x="4603844" y="1603977"/>
            <a:ext cx="2932022" cy="592788"/>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25" name="Rektangel 24">
            <a:extLst>
              <a:ext uri="{FF2B5EF4-FFF2-40B4-BE49-F238E27FC236}">
                <a16:creationId xmlns:a16="http://schemas.microsoft.com/office/drawing/2014/main" id="{A0181CAC-56EB-4FDE-81FE-19328CCA0635}"/>
              </a:ext>
            </a:extLst>
          </p:cNvPr>
          <p:cNvSpPr/>
          <p:nvPr/>
        </p:nvSpPr>
        <p:spPr>
          <a:xfrm>
            <a:off x="3118966" y="900685"/>
            <a:ext cx="1484878" cy="747588"/>
          </a:xfrm>
          <a:prstGeom prst="rect">
            <a:avLst/>
          </a:prstGeom>
          <a:solidFill>
            <a:schemeClr val="bg1">
              <a:lumMod val="95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Om händelsen medfört sex timmars avbrott i nätverk eller informationssystem</a:t>
            </a:r>
          </a:p>
        </p:txBody>
      </p:sp>
      <p:sp>
        <p:nvSpPr>
          <p:cNvPr id="31" name="Rektangel 30">
            <a:extLst>
              <a:ext uri="{FF2B5EF4-FFF2-40B4-BE49-F238E27FC236}">
                <a16:creationId xmlns:a16="http://schemas.microsoft.com/office/drawing/2014/main" id="{6E5F1F82-F45C-4001-BC1C-41BCD46676C3}"/>
              </a:ext>
            </a:extLst>
          </p:cNvPr>
          <p:cNvSpPr/>
          <p:nvPr/>
        </p:nvSpPr>
        <p:spPr>
          <a:xfrm>
            <a:off x="3128102" y="2728055"/>
            <a:ext cx="1484878" cy="747588"/>
          </a:xfrm>
          <a:prstGeom prst="rect">
            <a:avLst/>
          </a:prstGeom>
          <a:solidFill>
            <a:schemeClr val="bg1">
              <a:lumMod val="9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Om händelsen medfört eller kunnat medföra </a:t>
            </a:r>
            <a:r>
              <a:rPr lang="sv-SE" sz="1100" err="1">
                <a:solidFill>
                  <a:schemeClr val="tx1"/>
                </a:solidFill>
              </a:rPr>
              <a:t>vårdskada</a:t>
            </a:r>
            <a:endParaRPr lang="sv-SE" sz="1100">
              <a:solidFill>
                <a:schemeClr val="tx1"/>
              </a:solidFill>
            </a:endParaRPr>
          </a:p>
        </p:txBody>
      </p:sp>
      <p:cxnSp>
        <p:nvCxnSpPr>
          <p:cNvPr id="36" name="Koppling: vinklad 35">
            <a:extLst>
              <a:ext uri="{FF2B5EF4-FFF2-40B4-BE49-F238E27FC236}">
                <a16:creationId xmlns:a16="http://schemas.microsoft.com/office/drawing/2014/main" id="{D476A79F-2793-4675-88C5-6D203786874F}"/>
              </a:ext>
            </a:extLst>
          </p:cNvPr>
          <p:cNvCxnSpPr>
            <a:cxnSpLocks/>
            <a:stCxn id="25" idx="3"/>
            <a:endCxn id="17" idx="1"/>
          </p:cNvCxnSpPr>
          <p:nvPr/>
        </p:nvCxnSpPr>
        <p:spPr>
          <a:xfrm>
            <a:off x="4603844" y="1274479"/>
            <a:ext cx="2932022" cy="329498"/>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50" name="Koppling: vinklad 49">
            <a:extLst>
              <a:ext uri="{FF2B5EF4-FFF2-40B4-BE49-F238E27FC236}">
                <a16:creationId xmlns:a16="http://schemas.microsoft.com/office/drawing/2014/main" id="{27E62FD2-0237-4C49-AFA2-E44E0E2255C0}"/>
              </a:ext>
            </a:extLst>
          </p:cNvPr>
          <p:cNvCxnSpPr>
            <a:cxnSpLocks/>
            <a:stCxn id="31" idx="3"/>
            <a:endCxn id="7" idx="1"/>
          </p:cNvCxnSpPr>
          <p:nvPr/>
        </p:nvCxnSpPr>
        <p:spPr>
          <a:xfrm>
            <a:off x="4612980" y="3101849"/>
            <a:ext cx="47206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8" name="Koppling: vinklad 47">
            <a:extLst>
              <a:ext uri="{FF2B5EF4-FFF2-40B4-BE49-F238E27FC236}">
                <a16:creationId xmlns:a16="http://schemas.microsoft.com/office/drawing/2014/main" id="{CB70C14F-53CC-4893-8AB7-CC647F0935D8}"/>
              </a:ext>
            </a:extLst>
          </p:cNvPr>
          <p:cNvCxnSpPr>
            <a:cxnSpLocks/>
            <a:stCxn id="29" idx="3"/>
            <a:endCxn id="51" idx="1"/>
          </p:cNvCxnSpPr>
          <p:nvPr/>
        </p:nvCxnSpPr>
        <p:spPr>
          <a:xfrm>
            <a:off x="2392304" y="3426026"/>
            <a:ext cx="735798" cy="663384"/>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51" name="Rektangel 50">
            <a:extLst>
              <a:ext uri="{FF2B5EF4-FFF2-40B4-BE49-F238E27FC236}">
                <a16:creationId xmlns:a16="http://schemas.microsoft.com/office/drawing/2014/main" id="{4D4F5AB6-4C00-4179-8015-4E7DC9356473}"/>
              </a:ext>
            </a:extLst>
          </p:cNvPr>
          <p:cNvSpPr/>
          <p:nvPr/>
        </p:nvSpPr>
        <p:spPr>
          <a:xfrm>
            <a:off x="3128102" y="3715616"/>
            <a:ext cx="1484878" cy="747588"/>
          </a:xfrm>
          <a:prstGeom prst="rect">
            <a:avLst/>
          </a:prstGeom>
          <a:solidFill>
            <a:schemeClr val="bg1">
              <a:lumMod val="9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Annan avvikelse</a:t>
            </a:r>
          </a:p>
          <a:p>
            <a:pPr algn="ctr"/>
            <a:r>
              <a:rPr lang="sv-SE" sz="1100">
                <a:solidFill>
                  <a:schemeClr val="tx1"/>
                </a:solidFill>
              </a:rPr>
              <a:t>(Lex Sarah, </a:t>
            </a:r>
            <a:r>
              <a:rPr lang="sv-SE" sz="1100" err="1">
                <a:solidFill>
                  <a:schemeClr val="tx1"/>
                </a:solidFill>
              </a:rPr>
              <a:t>etc</a:t>
            </a:r>
            <a:r>
              <a:rPr lang="sv-SE" sz="1100">
                <a:solidFill>
                  <a:schemeClr val="tx1"/>
                </a:solidFill>
              </a:rPr>
              <a:t>)</a:t>
            </a:r>
          </a:p>
        </p:txBody>
      </p:sp>
      <p:sp>
        <p:nvSpPr>
          <p:cNvPr id="59" name="Pil: sparr 58">
            <a:extLst>
              <a:ext uri="{FF2B5EF4-FFF2-40B4-BE49-F238E27FC236}">
                <a16:creationId xmlns:a16="http://schemas.microsoft.com/office/drawing/2014/main" id="{0C690C1D-524E-40AE-9477-BF433BCC9746}"/>
              </a:ext>
            </a:extLst>
          </p:cNvPr>
          <p:cNvSpPr/>
          <p:nvPr/>
        </p:nvSpPr>
        <p:spPr>
          <a:xfrm>
            <a:off x="4923404" y="3715616"/>
            <a:ext cx="1286107" cy="747588"/>
          </a:xfrm>
          <a:prstGeom prst="chevron">
            <a:avLst>
              <a:gd name="adj" fmla="val 27645"/>
            </a:avLst>
          </a:prstGeom>
          <a:solidFill>
            <a:schemeClr val="accent2">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Annan hand-läggning</a:t>
            </a:r>
          </a:p>
        </p:txBody>
      </p:sp>
      <p:cxnSp>
        <p:nvCxnSpPr>
          <p:cNvPr id="60" name="Koppling: vinklad 49">
            <a:extLst>
              <a:ext uri="{FF2B5EF4-FFF2-40B4-BE49-F238E27FC236}">
                <a16:creationId xmlns:a16="http://schemas.microsoft.com/office/drawing/2014/main" id="{F77D2FAE-D621-4620-9B6C-180AD3053541}"/>
              </a:ext>
            </a:extLst>
          </p:cNvPr>
          <p:cNvCxnSpPr>
            <a:cxnSpLocks/>
            <a:stCxn id="51" idx="3"/>
            <a:endCxn id="59" idx="1"/>
          </p:cNvCxnSpPr>
          <p:nvPr/>
        </p:nvCxnSpPr>
        <p:spPr>
          <a:xfrm>
            <a:off x="4612980" y="4089410"/>
            <a:ext cx="517095"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6" name="Koppling: vinklad 51">
            <a:extLst>
              <a:ext uri="{FF2B5EF4-FFF2-40B4-BE49-F238E27FC236}">
                <a16:creationId xmlns:a16="http://schemas.microsoft.com/office/drawing/2014/main" id="{B42030AD-2814-4647-B281-97EE7325CEFE}"/>
              </a:ext>
            </a:extLst>
          </p:cNvPr>
          <p:cNvCxnSpPr>
            <a:cxnSpLocks/>
          </p:cNvCxnSpPr>
          <p:nvPr/>
        </p:nvCxnSpPr>
        <p:spPr>
          <a:xfrm>
            <a:off x="1516750" y="2025680"/>
            <a:ext cx="0" cy="988866"/>
          </a:xfrm>
          <a:prstGeom prst="straightConnector1">
            <a:avLst/>
          </a:prstGeom>
          <a:ln>
            <a:solidFill>
              <a:srgbClr val="0070C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27" name="Koppling: vinklad 26">
            <a:extLst>
              <a:ext uri="{FF2B5EF4-FFF2-40B4-BE49-F238E27FC236}">
                <a16:creationId xmlns:a16="http://schemas.microsoft.com/office/drawing/2014/main" id="{B606A943-6234-463D-B724-989C1DBEDD94}"/>
              </a:ext>
            </a:extLst>
          </p:cNvPr>
          <p:cNvCxnSpPr>
            <a:cxnSpLocks/>
            <a:stCxn id="7" idx="3"/>
          </p:cNvCxnSpPr>
          <p:nvPr/>
        </p:nvCxnSpPr>
        <p:spPr>
          <a:xfrm flipV="1">
            <a:off x="6164485" y="1603979"/>
            <a:ext cx="572744" cy="1497870"/>
          </a:xfrm>
          <a:prstGeom prst="bentConnector2">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28" name="Rektangel 27">
            <a:extLst>
              <a:ext uri="{FF2B5EF4-FFF2-40B4-BE49-F238E27FC236}">
                <a16:creationId xmlns:a16="http://schemas.microsoft.com/office/drawing/2014/main" id="{4BA8A738-CFA1-4E39-8294-1F17B2FC8F92}"/>
              </a:ext>
            </a:extLst>
          </p:cNvPr>
          <p:cNvSpPr/>
          <p:nvPr/>
        </p:nvSpPr>
        <p:spPr>
          <a:xfrm>
            <a:off x="6757214" y="2436418"/>
            <a:ext cx="1484879" cy="600164"/>
          </a:xfrm>
          <a:prstGeom prst="rect">
            <a:avLst/>
          </a:prstGeom>
        </p:spPr>
        <p:txBody>
          <a:bodyPr wrap="square">
            <a:spAutoFit/>
          </a:bodyPr>
          <a:lstStyle/>
          <a:p>
            <a:r>
              <a:rPr lang="sv-SE" sz="1100"/>
              <a:t>Om nätverk och/eller IT-system varit en bidragande orsak</a:t>
            </a:r>
          </a:p>
        </p:txBody>
      </p:sp>
    </p:spTree>
    <p:extLst>
      <p:ext uri="{BB962C8B-B14F-4D97-AF65-F5344CB8AC3E}">
        <p14:creationId xmlns:p14="http://schemas.microsoft.com/office/powerpoint/2010/main" val="748977719"/>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32613" y="357188"/>
            <a:ext cx="6476199" cy="520700"/>
          </a:xfrm>
        </p:spPr>
        <p:txBody>
          <a:bodyPr/>
          <a:lstStyle/>
          <a:p>
            <a:pPr fontAlgn="auto">
              <a:spcAft>
                <a:spcPts val="0"/>
              </a:spcAft>
              <a:defRPr/>
            </a:pPr>
            <a:r>
              <a:rPr lang="sv-SE">
                <a:solidFill>
                  <a:schemeClr val="tx1">
                    <a:lumMod val="50000"/>
                  </a:schemeClr>
                </a:solidFill>
                <a:latin typeface="Calibri"/>
                <a:ea typeface="+mj-ea"/>
                <a:cs typeface="Calibri"/>
              </a:rPr>
              <a:t>Händelser/avvikelser</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grpSp>
        <p:nvGrpSpPr>
          <p:cNvPr id="2" name="Grupp 1">
            <a:extLst>
              <a:ext uri="{FF2B5EF4-FFF2-40B4-BE49-F238E27FC236}">
                <a16:creationId xmlns:a16="http://schemas.microsoft.com/office/drawing/2014/main" id="{DAD9FF7A-AE45-4C63-85AE-80270C7E8D27}"/>
              </a:ext>
            </a:extLst>
          </p:cNvPr>
          <p:cNvGrpSpPr/>
          <p:nvPr/>
        </p:nvGrpSpPr>
        <p:grpSpPr>
          <a:xfrm>
            <a:off x="641195" y="552113"/>
            <a:ext cx="7600898" cy="3911091"/>
            <a:chOff x="641195" y="552113"/>
            <a:chExt cx="7600898" cy="3911091"/>
          </a:xfrm>
        </p:grpSpPr>
        <p:cxnSp>
          <p:nvCxnSpPr>
            <p:cNvPr id="10" name="Koppling: vinklad 9">
              <a:extLst>
                <a:ext uri="{FF2B5EF4-FFF2-40B4-BE49-F238E27FC236}">
                  <a16:creationId xmlns:a16="http://schemas.microsoft.com/office/drawing/2014/main" id="{BAC40D38-B028-4002-BBBA-DB0577FB4573}"/>
                </a:ext>
              </a:extLst>
            </p:cNvPr>
            <p:cNvCxnSpPr>
              <a:cxnSpLocks/>
              <a:stCxn id="29" idx="3"/>
              <a:endCxn id="8" idx="1"/>
            </p:cNvCxnSpPr>
            <p:nvPr/>
          </p:nvCxnSpPr>
          <p:spPr>
            <a:xfrm flipV="1">
              <a:off x="2392304" y="2196765"/>
              <a:ext cx="726662" cy="1229261"/>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7" name="Pil: sparr 6">
              <a:extLst>
                <a:ext uri="{FF2B5EF4-FFF2-40B4-BE49-F238E27FC236}">
                  <a16:creationId xmlns:a16="http://schemas.microsoft.com/office/drawing/2014/main" id="{39A138FE-2C1D-4BC2-8E7F-ED2D637601EB}"/>
                </a:ext>
              </a:extLst>
            </p:cNvPr>
            <p:cNvSpPr/>
            <p:nvPr/>
          </p:nvSpPr>
          <p:spPr>
            <a:xfrm>
              <a:off x="4878378" y="2728055"/>
              <a:ext cx="1286107" cy="747588"/>
            </a:xfrm>
            <a:prstGeom prst="chevron">
              <a:avLst>
                <a:gd name="adj" fmla="val 27645"/>
              </a:avLst>
            </a:prstGeom>
            <a:solidFill>
              <a:schemeClr val="accent2">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Allvarlig </a:t>
              </a:r>
              <a:r>
                <a:rPr lang="sv-SE" sz="1200" err="1">
                  <a:solidFill>
                    <a:schemeClr val="tx1"/>
                  </a:solidFill>
                </a:rPr>
                <a:t>vårdskada</a:t>
              </a:r>
              <a:endParaRPr lang="sv-SE" sz="1200">
                <a:solidFill>
                  <a:schemeClr val="tx1"/>
                </a:solidFill>
              </a:endParaRPr>
            </a:p>
          </p:txBody>
        </p:sp>
        <p:sp>
          <p:nvSpPr>
            <p:cNvPr id="29" name="Rektangel 28">
              <a:extLst>
                <a:ext uri="{FF2B5EF4-FFF2-40B4-BE49-F238E27FC236}">
                  <a16:creationId xmlns:a16="http://schemas.microsoft.com/office/drawing/2014/main" id="{3F4751F5-2248-4986-9AE1-CDFF98F2CAEF}"/>
                </a:ext>
              </a:extLst>
            </p:cNvPr>
            <p:cNvSpPr/>
            <p:nvPr/>
          </p:nvSpPr>
          <p:spPr>
            <a:xfrm>
              <a:off x="641196" y="3014546"/>
              <a:ext cx="1751108"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a:solidFill>
                    <a:schemeClr val="tx1"/>
                  </a:solidFill>
                </a:rPr>
                <a:t>Infångande av händelse/avvikelse från verksamheten</a:t>
              </a:r>
            </a:p>
          </p:txBody>
        </p:sp>
        <p:cxnSp>
          <p:nvCxnSpPr>
            <p:cNvPr id="35" name="Koppling: vinklad 34">
              <a:extLst>
                <a:ext uri="{FF2B5EF4-FFF2-40B4-BE49-F238E27FC236}">
                  <a16:creationId xmlns:a16="http://schemas.microsoft.com/office/drawing/2014/main" id="{6AC28F82-F7D1-4776-9B8E-A4829CB2B729}"/>
                </a:ext>
              </a:extLst>
            </p:cNvPr>
            <p:cNvCxnSpPr>
              <a:cxnSpLocks/>
              <a:stCxn id="29" idx="3"/>
              <a:endCxn id="31" idx="1"/>
            </p:cNvCxnSpPr>
            <p:nvPr/>
          </p:nvCxnSpPr>
          <p:spPr>
            <a:xfrm flipV="1">
              <a:off x="2392304" y="3101849"/>
              <a:ext cx="735798" cy="324177"/>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49" name="Rektangel 48">
              <a:extLst>
                <a:ext uri="{FF2B5EF4-FFF2-40B4-BE49-F238E27FC236}">
                  <a16:creationId xmlns:a16="http://schemas.microsoft.com/office/drawing/2014/main" id="{BE5C8332-EC18-4AF3-B07D-C86C6819AECE}"/>
                </a:ext>
              </a:extLst>
            </p:cNvPr>
            <p:cNvSpPr/>
            <p:nvPr/>
          </p:nvSpPr>
          <p:spPr>
            <a:xfrm>
              <a:off x="641195" y="1202720"/>
              <a:ext cx="1751109"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a:solidFill>
                    <a:schemeClr val="tx1"/>
                  </a:solidFill>
                </a:rPr>
                <a:t>Ev. meddelande från </a:t>
              </a:r>
              <a:r>
                <a:rPr lang="sv-SE" sz="1200" err="1">
                  <a:solidFill>
                    <a:schemeClr val="tx1"/>
                  </a:solidFill>
                </a:rPr>
                <a:t>IntraService</a:t>
              </a:r>
              <a:r>
                <a:rPr lang="sv-SE" sz="1200">
                  <a:solidFill>
                    <a:schemeClr val="tx1"/>
                  </a:solidFill>
                </a:rPr>
                <a:t> om incident i nätverk eller informationssystem</a:t>
              </a:r>
            </a:p>
          </p:txBody>
        </p:sp>
        <p:cxnSp>
          <p:nvCxnSpPr>
            <p:cNvPr id="56" name="Koppling: vinklad 55">
              <a:extLst>
                <a:ext uri="{FF2B5EF4-FFF2-40B4-BE49-F238E27FC236}">
                  <a16:creationId xmlns:a16="http://schemas.microsoft.com/office/drawing/2014/main" id="{38CE1D7D-C0C8-44C4-9AB0-57A1AF4E745E}"/>
                </a:ext>
              </a:extLst>
            </p:cNvPr>
            <p:cNvCxnSpPr>
              <a:cxnSpLocks/>
              <a:stCxn id="29" idx="3"/>
              <a:endCxn id="25" idx="1"/>
            </p:cNvCxnSpPr>
            <p:nvPr/>
          </p:nvCxnSpPr>
          <p:spPr>
            <a:xfrm flipV="1">
              <a:off x="2392304" y="1274479"/>
              <a:ext cx="726662" cy="2151547"/>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19" name="Koppling: vinklad 18">
              <a:extLst>
                <a:ext uri="{FF2B5EF4-FFF2-40B4-BE49-F238E27FC236}">
                  <a16:creationId xmlns:a16="http://schemas.microsoft.com/office/drawing/2014/main" id="{3F697796-A62A-43E0-BAC6-DCDBA1F77268}"/>
                </a:ext>
              </a:extLst>
            </p:cNvPr>
            <p:cNvCxnSpPr>
              <a:cxnSpLocks/>
              <a:stCxn id="7" idx="3"/>
              <a:endCxn id="28" idx="2"/>
            </p:cNvCxnSpPr>
            <p:nvPr/>
          </p:nvCxnSpPr>
          <p:spPr>
            <a:xfrm flipV="1">
              <a:off x="6164485" y="1839913"/>
              <a:ext cx="592730" cy="1261936"/>
            </a:xfrm>
            <a:prstGeom prst="bentConnector2">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8" name="Rektangel 7">
              <a:extLst>
                <a:ext uri="{FF2B5EF4-FFF2-40B4-BE49-F238E27FC236}">
                  <a16:creationId xmlns:a16="http://schemas.microsoft.com/office/drawing/2014/main" id="{32A52785-474A-4E36-ADC3-62D6AB4ECAE8}"/>
                </a:ext>
              </a:extLst>
            </p:cNvPr>
            <p:cNvSpPr/>
            <p:nvPr/>
          </p:nvSpPr>
          <p:spPr>
            <a:xfrm>
              <a:off x="3118966" y="1822971"/>
              <a:ext cx="1484878" cy="747588"/>
            </a:xfrm>
            <a:prstGeom prst="rect">
              <a:avLst/>
            </a:prstGeom>
            <a:solidFill>
              <a:schemeClr val="bg1">
                <a:lumMod val="95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Om händelsen medfört två timmars avbrott i hälso- och sjukvårdsåtgärder </a:t>
              </a:r>
            </a:p>
          </p:txBody>
        </p:sp>
        <p:cxnSp>
          <p:nvCxnSpPr>
            <p:cNvPr id="23" name="Koppling: vinklad 22">
              <a:extLst>
                <a:ext uri="{FF2B5EF4-FFF2-40B4-BE49-F238E27FC236}">
                  <a16:creationId xmlns:a16="http://schemas.microsoft.com/office/drawing/2014/main" id="{0B2B6117-8751-4444-AEAD-30C2E98A0B63}"/>
                </a:ext>
              </a:extLst>
            </p:cNvPr>
            <p:cNvCxnSpPr>
              <a:cxnSpLocks/>
              <a:stCxn id="8" idx="3"/>
            </p:cNvCxnSpPr>
            <p:nvPr/>
          </p:nvCxnSpPr>
          <p:spPr>
            <a:xfrm flipV="1">
              <a:off x="4603844" y="1603977"/>
              <a:ext cx="2932022" cy="592788"/>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25" name="Rektangel 24">
              <a:extLst>
                <a:ext uri="{FF2B5EF4-FFF2-40B4-BE49-F238E27FC236}">
                  <a16:creationId xmlns:a16="http://schemas.microsoft.com/office/drawing/2014/main" id="{A0181CAC-56EB-4FDE-81FE-19328CCA0635}"/>
                </a:ext>
              </a:extLst>
            </p:cNvPr>
            <p:cNvSpPr/>
            <p:nvPr/>
          </p:nvSpPr>
          <p:spPr>
            <a:xfrm>
              <a:off x="3118966" y="900685"/>
              <a:ext cx="1484878" cy="747588"/>
            </a:xfrm>
            <a:prstGeom prst="rect">
              <a:avLst/>
            </a:prstGeom>
            <a:solidFill>
              <a:schemeClr val="bg1">
                <a:lumMod val="95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Om händelsen medfört sex timmars avbrott i nätverk eller informationssystem</a:t>
              </a:r>
            </a:p>
          </p:txBody>
        </p:sp>
        <p:sp>
          <p:nvSpPr>
            <p:cNvPr id="31" name="Rektangel 30">
              <a:extLst>
                <a:ext uri="{FF2B5EF4-FFF2-40B4-BE49-F238E27FC236}">
                  <a16:creationId xmlns:a16="http://schemas.microsoft.com/office/drawing/2014/main" id="{6E5F1F82-F45C-4001-BC1C-41BCD46676C3}"/>
                </a:ext>
              </a:extLst>
            </p:cNvPr>
            <p:cNvSpPr/>
            <p:nvPr/>
          </p:nvSpPr>
          <p:spPr>
            <a:xfrm>
              <a:off x="3128102" y="2728055"/>
              <a:ext cx="1484878" cy="747588"/>
            </a:xfrm>
            <a:prstGeom prst="rect">
              <a:avLst/>
            </a:prstGeom>
            <a:solidFill>
              <a:schemeClr val="bg1">
                <a:lumMod val="9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Om händelsen medfört eller kunnat medföra </a:t>
              </a:r>
              <a:r>
                <a:rPr lang="sv-SE" sz="1100" err="1">
                  <a:solidFill>
                    <a:schemeClr val="tx1"/>
                  </a:solidFill>
                </a:rPr>
                <a:t>vårdskada</a:t>
              </a:r>
              <a:endParaRPr lang="sv-SE" sz="1100">
                <a:solidFill>
                  <a:schemeClr val="tx1"/>
                </a:solidFill>
              </a:endParaRPr>
            </a:p>
          </p:txBody>
        </p:sp>
        <p:cxnSp>
          <p:nvCxnSpPr>
            <p:cNvPr id="36" name="Koppling: vinklad 35">
              <a:extLst>
                <a:ext uri="{FF2B5EF4-FFF2-40B4-BE49-F238E27FC236}">
                  <a16:creationId xmlns:a16="http://schemas.microsoft.com/office/drawing/2014/main" id="{D476A79F-2793-4675-88C5-6D203786874F}"/>
                </a:ext>
              </a:extLst>
            </p:cNvPr>
            <p:cNvCxnSpPr>
              <a:cxnSpLocks/>
              <a:stCxn id="25" idx="3"/>
            </p:cNvCxnSpPr>
            <p:nvPr/>
          </p:nvCxnSpPr>
          <p:spPr>
            <a:xfrm>
              <a:off x="4603844" y="1274479"/>
              <a:ext cx="2932022" cy="329498"/>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50" name="Koppling: vinklad 49">
              <a:extLst>
                <a:ext uri="{FF2B5EF4-FFF2-40B4-BE49-F238E27FC236}">
                  <a16:creationId xmlns:a16="http://schemas.microsoft.com/office/drawing/2014/main" id="{27E62FD2-0237-4C49-AFA2-E44E0E2255C0}"/>
                </a:ext>
              </a:extLst>
            </p:cNvPr>
            <p:cNvCxnSpPr>
              <a:cxnSpLocks/>
              <a:stCxn id="31" idx="3"/>
              <a:endCxn id="7" idx="1"/>
            </p:cNvCxnSpPr>
            <p:nvPr/>
          </p:nvCxnSpPr>
          <p:spPr>
            <a:xfrm>
              <a:off x="4612980" y="3101849"/>
              <a:ext cx="47206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8" name="Koppling: vinklad 47">
              <a:extLst>
                <a:ext uri="{FF2B5EF4-FFF2-40B4-BE49-F238E27FC236}">
                  <a16:creationId xmlns:a16="http://schemas.microsoft.com/office/drawing/2014/main" id="{CB70C14F-53CC-4893-8AB7-CC647F0935D8}"/>
                </a:ext>
              </a:extLst>
            </p:cNvPr>
            <p:cNvCxnSpPr>
              <a:cxnSpLocks/>
              <a:stCxn id="29" idx="3"/>
              <a:endCxn id="51" idx="1"/>
            </p:cNvCxnSpPr>
            <p:nvPr/>
          </p:nvCxnSpPr>
          <p:spPr>
            <a:xfrm>
              <a:off x="2392304" y="3426026"/>
              <a:ext cx="735798" cy="663384"/>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51" name="Rektangel 50">
              <a:extLst>
                <a:ext uri="{FF2B5EF4-FFF2-40B4-BE49-F238E27FC236}">
                  <a16:creationId xmlns:a16="http://schemas.microsoft.com/office/drawing/2014/main" id="{4D4F5AB6-4C00-4179-8015-4E7DC9356473}"/>
                </a:ext>
              </a:extLst>
            </p:cNvPr>
            <p:cNvSpPr/>
            <p:nvPr/>
          </p:nvSpPr>
          <p:spPr>
            <a:xfrm>
              <a:off x="3128102" y="3715616"/>
              <a:ext cx="1484878" cy="747588"/>
            </a:xfrm>
            <a:prstGeom prst="rect">
              <a:avLst/>
            </a:prstGeom>
            <a:solidFill>
              <a:schemeClr val="bg1">
                <a:lumMod val="9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Annan avvikelse</a:t>
              </a:r>
            </a:p>
            <a:p>
              <a:pPr algn="ctr"/>
              <a:r>
                <a:rPr lang="sv-SE" sz="1100">
                  <a:solidFill>
                    <a:schemeClr val="tx1"/>
                  </a:solidFill>
                </a:rPr>
                <a:t>(Lex Sarah, </a:t>
              </a:r>
              <a:r>
                <a:rPr lang="sv-SE" sz="1100" err="1">
                  <a:solidFill>
                    <a:schemeClr val="tx1"/>
                  </a:solidFill>
                </a:rPr>
                <a:t>etc</a:t>
              </a:r>
              <a:r>
                <a:rPr lang="sv-SE" sz="1100">
                  <a:solidFill>
                    <a:schemeClr val="tx1"/>
                  </a:solidFill>
                </a:rPr>
                <a:t>)</a:t>
              </a:r>
            </a:p>
          </p:txBody>
        </p:sp>
        <p:sp>
          <p:nvSpPr>
            <p:cNvPr id="59" name="Pil: sparr 58">
              <a:extLst>
                <a:ext uri="{FF2B5EF4-FFF2-40B4-BE49-F238E27FC236}">
                  <a16:creationId xmlns:a16="http://schemas.microsoft.com/office/drawing/2014/main" id="{0C690C1D-524E-40AE-9477-BF433BCC9746}"/>
                </a:ext>
              </a:extLst>
            </p:cNvPr>
            <p:cNvSpPr/>
            <p:nvPr/>
          </p:nvSpPr>
          <p:spPr>
            <a:xfrm>
              <a:off x="4923404" y="3715616"/>
              <a:ext cx="1286107" cy="747588"/>
            </a:xfrm>
            <a:prstGeom prst="chevron">
              <a:avLst>
                <a:gd name="adj" fmla="val 27645"/>
              </a:avLst>
            </a:prstGeom>
            <a:solidFill>
              <a:schemeClr val="accent2">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Annan hand-läggning</a:t>
              </a:r>
            </a:p>
          </p:txBody>
        </p:sp>
        <p:cxnSp>
          <p:nvCxnSpPr>
            <p:cNvPr id="60" name="Koppling: vinklad 49">
              <a:extLst>
                <a:ext uri="{FF2B5EF4-FFF2-40B4-BE49-F238E27FC236}">
                  <a16:creationId xmlns:a16="http://schemas.microsoft.com/office/drawing/2014/main" id="{F77D2FAE-D621-4620-9B6C-180AD3053541}"/>
                </a:ext>
              </a:extLst>
            </p:cNvPr>
            <p:cNvCxnSpPr>
              <a:cxnSpLocks/>
              <a:stCxn id="51" idx="3"/>
              <a:endCxn id="59" idx="1"/>
            </p:cNvCxnSpPr>
            <p:nvPr/>
          </p:nvCxnSpPr>
          <p:spPr>
            <a:xfrm>
              <a:off x="4612980" y="4089410"/>
              <a:ext cx="517095"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6" name="Koppling: vinklad 51">
              <a:extLst>
                <a:ext uri="{FF2B5EF4-FFF2-40B4-BE49-F238E27FC236}">
                  <a16:creationId xmlns:a16="http://schemas.microsoft.com/office/drawing/2014/main" id="{B42030AD-2814-4647-B281-97EE7325CEFE}"/>
                </a:ext>
              </a:extLst>
            </p:cNvPr>
            <p:cNvCxnSpPr>
              <a:cxnSpLocks/>
            </p:cNvCxnSpPr>
            <p:nvPr/>
          </p:nvCxnSpPr>
          <p:spPr>
            <a:xfrm>
              <a:off x="1516750" y="2025680"/>
              <a:ext cx="0" cy="988866"/>
            </a:xfrm>
            <a:prstGeom prst="straightConnector1">
              <a:avLst/>
            </a:prstGeom>
            <a:ln>
              <a:solidFill>
                <a:srgbClr val="0070C0"/>
              </a:solidFill>
              <a:prstDash val="dash"/>
              <a:tailEnd type="triangle"/>
            </a:ln>
          </p:spPr>
          <p:style>
            <a:lnRef idx="2">
              <a:schemeClr val="accent1"/>
            </a:lnRef>
            <a:fillRef idx="0">
              <a:schemeClr val="accent1"/>
            </a:fillRef>
            <a:effectRef idx="1">
              <a:schemeClr val="accent1"/>
            </a:effectRef>
            <a:fontRef idx="minor">
              <a:schemeClr val="tx1"/>
            </a:fontRef>
          </p:style>
        </p:cxnSp>
        <p:sp>
          <p:nvSpPr>
            <p:cNvPr id="24" name="Rektangel: rundade hörn 23">
              <a:extLst>
                <a:ext uri="{FF2B5EF4-FFF2-40B4-BE49-F238E27FC236}">
                  <a16:creationId xmlns:a16="http://schemas.microsoft.com/office/drawing/2014/main" id="{965F2455-F87B-4F59-A6EE-FEF62DE032A6}"/>
                </a:ext>
              </a:extLst>
            </p:cNvPr>
            <p:cNvSpPr/>
            <p:nvPr/>
          </p:nvSpPr>
          <p:spPr>
            <a:xfrm>
              <a:off x="2461999" y="3239789"/>
              <a:ext cx="566365" cy="547080"/>
            </a:xfrm>
            <a:prstGeom prst="roundRect">
              <a:avLst/>
            </a:prstGeom>
            <a:solidFill>
              <a:schemeClr val="accent5">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900">
                  <a:solidFill>
                    <a:schemeClr val="tx1"/>
                  </a:solidFill>
                </a:rPr>
                <a:t>Chef</a:t>
              </a:r>
            </a:p>
          </p:txBody>
        </p:sp>
        <p:sp>
          <p:nvSpPr>
            <p:cNvPr id="27" name="Rektangel: rundade hörn 26">
              <a:extLst>
                <a:ext uri="{FF2B5EF4-FFF2-40B4-BE49-F238E27FC236}">
                  <a16:creationId xmlns:a16="http://schemas.microsoft.com/office/drawing/2014/main" id="{CDDE356D-E01B-4463-8F1C-B302EBACA39F}"/>
                </a:ext>
              </a:extLst>
            </p:cNvPr>
            <p:cNvSpPr/>
            <p:nvPr/>
          </p:nvSpPr>
          <p:spPr>
            <a:xfrm>
              <a:off x="4496653" y="2897143"/>
              <a:ext cx="617548" cy="417213"/>
            </a:xfrm>
            <a:prstGeom prst="roundRect">
              <a:avLst/>
            </a:prstGeom>
            <a:solidFill>
              <a:schemeClr val="accent5">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900">
                  <a:solidFill>
                    <a:schemeClr val="tx1"/>
                  </a:solidFill>
                </a:rPr>
                <a:t>MAS, MAR</a:t>
              </a:r>
            </a:p>
          </p:txBody>
        </p:sp>
        <p:sp>
          <p:nvSpPr>
            <p:cNvPr id="28" name="Rektangel: rundade hörn 27">
              <a:extLst>
                <a:ext uri="{FF2B5EF4-FFF2-40B4-BE49-F238E27FC236}">
                  <a16:creationId xmlns:a16="http://schemas.microsoft.com/office/drawing/2014/main" id="{163064B6-65E1-47C4-AAEE-495EB61CE065}"/>
                </a:ext>
              </a:extLst>
            </p:cNvPr>
            <p:cNvSpPr/>
            <p:nvPr/>
          </p:nvSpPr>
          <p:spPr>
            <a:xfrm>
              <a:off x="6399152" y="1368041"/>
              <a:ext cx="716125" cy="471872"/>
            </a:xfrm>
            <a:prstGeom prst="roundRect">
              <a:avLst/>
            </a:prstGeom>
            <a:solidFill>
              <a:schemeClr val="accent5">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900">
                  <a:solidFill>
                    <a:schemeClr val="tx1"/>
                  </a:solidFill>
                </a:rPr>
                <a:t>HSE</a:t>
              </a:r>
              <a:br>
                <a:rPr lang="sv-SE" sz="900">
                  <a:solidFill>
                    <a:schemeClr val="tx1"/>
                  </a:solidFill>
                </a:rPr>
              </a:br>
              <a:r>
                <a:rPr lang="sv-SE" sz="800">
                  <a:solidFill>
                    <a:schemeClr val="tx1"/>
                  </a:solidFill>
                </a:rPr>
                <a:t>NIS-bedömare</a:t>
              </a:r>
              <a:endParaRPr lang="sv-SE" sz="900">
                <a:solidFill>
                  <a:schemeClr val="tx1"/>
                </a:solidFill>
              </a:endParaRPr>
            </a:p>
          </p:txBody>
        </p:sp>
        <p:sp>
          <p:nvSpPr>
            <p:cNvPr id="32" name="Rektangel 31">
              <a:extLst>
                <a:ext uri="{FF2B5EF4-FFF2-40B4-BE49-F238E27FC236}">
                  <a16:creationId xmlns:a16="http://schemas.microsoft.com/office/drawing/2014/main" id="{A5CBD167-1E6C-46ED-82DD-353D32A96DA4}"/>
                </a:ext>
              </a:extLst>
            </p:cNvPr>
            <p:cNvSpPr/>
            <p:nvPr/>
          </p:nvSpPr>
          <p:spPr>
            <a:xfrm>
              <a:off x="6164485" y="552113"/>
              <a:ext cx="1018456" cy="430887"/>
            </a:xfrm>
            <a:prstGeom prst="rect">
              <a:avLst/>
            </a:prstGeom>
          </p:spPr>
          <p:txBody>
            <a:bodyPr wrap="square">
              <a:spAutoFit/>
            </a:bodyPr>
            <a:lstStyle/>
            <a:p>
              <a:pPr algn="ctr"/>
              <a:r>
                <a:rPr lang="sv-SE" sz="1100"/>
                <a:t>Med stöd av IntraService</a:t>
              </a:r>
            </a:p>
          </p:txBody>
        </p:sp>
        <p:cxnSp>
          <p:nvCxnSpPr>
            <p:cNvPr id="3" name="Rak koppling 2">
              <a:extLst>
                <a:ext uri="{FF2B5EF4-FFF2-40B4-BE49-F238E27FC236}">
                  <a16:creationId xmlns:a16="http://schemas.microsoft.com/office/drawing/2014/main" id="{52B02EC9-4AA9-41F0-821F-1707F46D5B5E}"/>
                </a:ext>
              </a:extLst>
            </p:cNvPr>
            <p:cNvCxnSpPr>
              <a:cxnSpLocks/>
            </p:cNvCxnSpPr>
            <p:nvPr/>
          </p:nvCxnSpPr>
          <p:spPr>
            <a:xfrm>
              <a:off x="6667816" y="971138"/>
              <a:ext cx="89399" cy="357743"/>
            </a:xfrm>
            <a:prstGeom prst="line">
              <a:avLst/>
            </a:prstGeom>
            <a:ln>
              <a:prstDash val="sysDot"/>
            </a:ln>
          </p:spPr>
          <p:style>
            <a:lnRef idx="2">
              <a:schemeClr val="accent1"/>
            </a:lnRef>
            <a:fillRef idx="0">
              <a:schemeClr val="accent1"/>
            </a:fillRef>
            <a:effectRef idx="1">
              <a:schemeClr val="accent1"/>
            </a:effectRef>
            <a:fontRef idx="minor">
              <a:schemeClr val="tx1"/>
            </a:fontRef>
          </p:style>
        </p:cxnSp>
        <p:sp>
          <p:nvSpPr>
            <p:cNvPr id="30" name="Rektangel 29">
              <a:extLst>
                <a:ext uri="{FF2B5EF4-FFF2-40B4-BE49-F238E27FC236}">
                  <a16:creationId xmlns:a16="http://schemas.microsoft.com/office/drawing/2014/main" id="{423DB201-AA2B-4957-8581-39E42EC4D75D}"/>
                </a:ext>
              </a:extLst>
            </p:cNvPr>
            <p:cNvSpPr/>
            <p:nvPr/>
          </p:nvSpPr>
          <p:spPr>
            <a:xfrm>
              <a:off x="6757214" y="2436418"/>
              <a:ext cx="1484879" cy="600164"/>
            </a:xfrm>
            <a:prstGeom prst="rect">
              <a:avLst/>
            </a:prstGeom>
          </p:spPr>
          <p:txBody>
            <a:bodyPr wrap="square">
              <a:spAutoFit/>
            </a:bodyPr>
            <a:lstStyle/>
            <a:p>
              <a:r>
                <a:rPr lang="sv-SE" sz="1100"/>
                <a:t>Om nätverk och/eller IT-system varit en bidragande orsak</a:t>
              </a:r>
            </a:p>
          </p:txBody>
        </p:sp>
      </p:grpSp>
      <p:sp>
        <p:nvSpPr>
          <p:cNvPr id="33" name="Pil: sparr 32">
            <a:extLst>
              <a:ext uri="{FF2B5EF4-FFF2-40B4-BE49-F238E27FC236}">
                <a16:creationId xmlns:a16="http://schemas.microsoft.com/office/drawing/2014/main" id="{5F8CB7FF-A68D-42F1-91FD-EE834E86DA1E}"/>
              </a:ext>
            </a:extLst>
          </p:cNvPr>
          <p:cNvSpPr/>
          <p:nvPr/>
        </p:nvSpPr>
        <p:spPr>
          <a:xfrm>
            <a:off x="7358127" y="1282510"/>
            <a:ext cx="1243179" cy="642934"/>
          </a:xfrm>
          <a:prstGeom prst="chevron">
            <a:avLst>
              <a:gd name="adj" fmla="val 27645"/>
            </a:avLst>
          </a:prstGeom>
          <a:solidFill>
            <a:schemeClr val="accent2">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200">
                <a:solidFill>
                  <a:schemeClr val="tx1"/>
                </a:solidFill>
              </a:rPr>
              <a:t>NIS</a:t>
            </a:r>
          </a:p>
        </p:txBody>
      </p:sp>
    </p:spTree>
    <p:extLst>
      <p:ext uri="{BB962C8B-B14F-4D97-AF65-F5344CB8AC3E}">
        <p14:creationId xmlns:p14="http://schemas.microsoft.com/office/powerpoint/2010/main" val="1165400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32613" y="357188"/>
            <a:ext cx="6476199" cy="520700"/>
          </a:xfrm>
        </p:spPr>
        <p:txBody>
          <a:bodyPr/>
          <a:lstStyle/>
          <a:p>
            <a:pPr fontAlgn="auto">
              <a:spcAft>
                <a:spcPts val="0"/>
              </a:spcAft>
              <a:defRPr/>
            </a:pPr>
            <a:r>
              <a:rPr lang="sv-SE">
                <a:solidFill>
                  <a:schemeClr val="tx1">
                    <a:lumMod val="50000"/>
                  </a:schemeClr>
                </a:solidFill>
                <a:latin typeface="Calibri"/>
                <a:ea typeface="+mj-ea"/>
                <a:cs typeface="Calibri"/>
              </a:rPr>
              <a:t>Händelser/avvikelser</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grpSp>
        <p:nvGrpSpPr>
          <p:cNvPr id="2" name="Grupp 1">
            <a:extLst>
              <a:ext uri="{FF2B5EF4-FFF2-40B4-BE49-F238E27FC236}">
                <a16:creationId xmlns:a16="http://schemas.microsoft.com/office/drawing/2014/main" id="{DAD9FF7A-AE45-4C63-85AE-80270C7E8D27}"/>
              </a:ext>
            </a:extLst>
          </p:cNvPr>
          <p:cNvGrpSpPr/>
          <p:nvPr/>
        </p:nvGrpSpPr>
        <p:grpSpPr>
          <a:xfrm>
            <a:off x="118947" y="1070517"/>
            <a:ext cx="4780526" cy="3040565"/>
            <a:chOff x="641195" y="552113"/>
            <a:chExt cx="7600898" cy="3911091"/>
          </a:xfrm>
        </p:grpSpPr>
        <p:cxnSp>
          <p:nvCxnSpPr>
            <p:cNvPr id="10" name="Koppling: vinklad 9">
              <a:extLst>
                <a:ext uri="{FF2B5EF4-FFF2-40B4-BE49-F238E27FC236}">
                  <a16:creationId xmlns:a16="http://schemas.microsoft.com/office/drawing/2014/main" id="{BAC40D38-B028-4002-BBBA-DB0577FB4573}"/>
                </a:ext>
              </a:extLst>
            </p:cNvPr>
            <p:cNvCxnSpPr>
              <a:cxnSpLocks/>
              <a:stCxn id="29" idx="3"/>
              <a:endCxn id="8" idx="1"/>
            </p:cNvCxnSpPr>
            <p:nvPr/>
          </p:nvCxnSpPr>
          <p:spPr>
            <a:xfrm flipV="1">
              <a:off x="2392304" y="2196765"/>
              <a:ext cx="726662" cy="1229261"/>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7" name="Pil: sparr 6">
              <a:extLst>
                <a:ext uri="{FF2B5EF4-FFF2-40B4-BE49-F238E27FC236}">
                  <a16:creationId xmlns:a16="http://schemas.microsoft.com/office/drawing/2014/main" id="{39A138FE-2C1D-4BC2-8E7F-ED2D637601EB}"/>
                </a:ext>
              </a:extLst>
            </p:cNvPr>
            <p:cNvSpPr/>
            <p:nvPr/>
          </p:nvSpPr>
          <p:spPr>
            <a:xfrm>
              <a:off x="4878378" y="2728055"/>
              <a:ext cx="1286107" cy="747588"/>
            </a:xfrm>
            <a:prstGeom prst="chevron">
              <a:avLst>
                <a:gd name="adj" fmla="val 27645"/>
              </a:avLst>
            </a:prstGeom>
            <a:solidFill>
              <a:schemeClr val="accent2">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Autofit/>
            </a:bodyPr>
            <a:lstStyle/>
            <a:p>
              <a:pPr algn="ctr"/>
              <a:r>
                <a:rPr lang="sv-SE" sz="700">
                  <a:solidFill>
                    <a:schemeClr val="tx1"/>
                  </a:solidFill>
                </a:rPr>
                <a:t>Allvarlig </a:t>
              </a:r>
              <a:r>
                <a:rPr lang="sv-SE" sz="700" err="1">
                  <a:solidFill>
                    <a:schemeClr val="tx1"/>
                  </a:solidFill>
                </a:rPr>
                <a:t>vårdskada</a:t>
              </a:r>
              <a:endParaRPr lang="sv-SE" sz="700">
                <a:solidFill>
                  <a:schemeClr val="tx1"/>
                </a:solidFill>
              </a:endParaRPr>
            </a:p>
          </p:txBody>
        </p:sp>
        <p:sp>
          <p:nvSpPr>
            <p:cNvPr id="29" name="Rektangel 28">
              <a:extLst>
                <a:ext uri="{FF2B5EF4-FFF2-40B4-BE49-F238E27FC236}">
                  <a16:creationId xmlns:a16="http://schemas.microsoft.com/office/drawing/2014/main" id="{3F4751F5-2248-4986-9AE1-CDFF98F2CAEF}"/>
                </a:ext>
              </a:extLst>
            </p:cNvPr>
            <p:cNvSpPr/>
            <p:nvPr/>
          </p:nvSpPr>
          <p:spPr>
            <a:xfrm>
              <a:off x="641196" y="3014546"/>
              <a:ext cx="1751108"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700">
                  <a:solidFill>
                    <a:schemeClr val="tx1"/>
                  </a:solidFill>
                </a:rPr>
                <a:t>Infångande av händelse/avvikelse från verksamheten</a:t>
              </a:r>
            </a:p>
          </p:txBody>
        </p:sp>
        <p:cxnSp>
          <p:nvCxnSpPr>
            <p:cNvPr id="35" name="Koppling: vinklad 34">
              <a:extLst>
                <a:ext uri="{FF2B5EF4-FFF2-40B4-BE49-F238E27FC236}">
                  <a16:creationId xmlns:a16="http://schemas.microsoft.com/office/drawing/2014/main" id="{6AC28F82-F7D1-4776-9B8E-A4829CB2B729}"/>
                </a:ext>
              </a:extLst>
            </p:cNvPr>
            <p:cNvCxnSpPr>
              <a:cxnSpLocks/>
              <a:stCxn id="29" idx="3"/>
              <a:endCxn id="31" idx="1"/>
            </p:cNvCxnSpPr>
            <p:nvPr/>
          </p:nvCxnSpPr>
          <p:spPr>
            <a:xfrm flipV="1">
              <a:off x="2392304" y="3101849"/>
              <a:ext cx="735798" cy="324177"/>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49" name="Rektangel 48">
              <a:extLst>
                <a:ext uri="{FF2B5EF4-FFF2-40B4-BE49-F238E27FC236}">
                  <a16:creationId xmlns:a16="http://schemas.microsoft.com/office/drawing/2014/main" id="{BE5C8332-EC18-4AF3-B07D-C86C6819AECE}"/>
                </a:ext>
              </a:extLst>
            </p:cNvPr>
            <p:cNvSpPr/>
            <p:nvPr/>
          </p:nvSpPr>
          <p:spPr>
            <a:xfrm>
              <a:off x="641195" y="1202720"/>
              <a:ext cx="1751109" cy="82296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700">
                  <a:solidFill>
                    <a:schemeClr val="tx1"/>
                  </a:solidFill>
                </a:rPr>
                <a:t>Ev. meddelande från </a:t>
              </a:r>
              <a:r>
                <a:rPr lang="sv-SE" sz="700" err="1">
                  <a:solidFill>
                    <a:schemeClr val="tx1"/>
                  </a:solidFill>
                </a:rPr>
                <a:t>IntraService</a:t>
              </a:r>
              <a:r>
                <a:rPr lang="sv-SE" sz="700">
                  <a:solidFill>
                    <a:schemeClr val="tx1"/>
                  </a:solidFill>
                </a:rPr>
                <a:t> om incident i nätverk eller informationssystem</a:t>
              </a:r>
            </a:p>
          </p:txBody>
        </p:sp>
        <p:cxnSp>
          <p:nvCxnSpPr>
            <p:cNvPr id="56" name="Koppling: vinklad 55">
              <a:extLst>
                <a:ext uri="{FF2B5EF4-FFF2-40B4-BE49-F238E27FC236}">
                  <a16:creationId xmlns:a16="http://schemas.microsoft.com/office/drawing/2014/main" id="{38CE1D7D-C0C8-44C4-9AB0-57A1AF4E745E}"/>
                </a:ext>
              </a:extLst>
            </p:cNvPr>
            <p:cNvCxnSpPr>
              <a:cxnSpLocks/>
              <a:stCxn id="29" idx="3"/>
              <a:endCxn id="25" idx="1"/>
            </p:cNvCxnSpPr>
            <p:nvPr/>
          </p:nvCxnSpPr>
          <p:spPr>
            <a:xfrm flipV="1">
              <a:off x="2392304" y="1274479"/>
              <a:ext cx="726662" cy="2151547"/>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19" name="Koppling: vinklad 18">
              <a:extLst>
                <a:ext uri="{FF2B5EF4-FFF2-40B4-BE49-F238E27FC236}">
                  <a16:creationId xmlns:a16="http://schemas.microsoft.com/office/drawing/2014/main" id="{3F697796-A62A-43E0-BAC6-DCDBA1F77268}"/>
                </a:ext>
              </a:extLst>
            </p:cNvPr>
            <p:cNvCxnSpPr>
              <a:cxnSpLocks/>
              <a:stCxn id="7" idx="3"/>
              <a:endCxn id="28" idx="2"/>
            </p:cNvCxnSpPr>
            <p:nvPr/>
          </p:nvCxnSpPr>
          <p:spPr>
            <a:xfrm flipV="1">
              <a:off x="6164485" y="1839913"/>
              <a:ext cx="592730" cy="1261936"/>
            </a:xfrm>
            <a:prstGeom prst="bentConnector2">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8" name="Rektangel 7">
              <a:extLst>
                <a:ext uri="{FF2B5EF4-FFF2-40B4-BE49-F238E27FC236}">
                  <a16:creationId xmlns:a16="http://schemas.microsoft.com/office/drawing/2014/main" id="{32A52785-474A-4E36-ADC3-62D6AB4ECAE8}"/>
                </a:ext>
              </a:extLst>
            </p:cNvPr>
            <p:cNvSpPr/>
            <p:nvPr/>
          </p:nvSpPr>
          <p:spPr>
            <a:xfrm>
              <a:off x="3118966" y="1822971"/>
              <a:ext cx="1484878" cy="747588"/>
            </a:xfrm>
            <a:prstGeom prst="rect">
              <a:avLst/>
            </a:prstGeom>
            <a:solidFill>
              <a:schemeClr val="bg1">
                <a:lumMod val="95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600">
                  <a:solidFill>
                    <a:schemeClr val="tx1"/>
                  </a:solidFill>
                </a:rPr>
                <a:t>Om händelsen medfört två timmars avbrott i hälso- och sjukvårdsåtgärder </a:t>
              </a:r>
            </a:p>
          </p:txBody>
        </p:sp>
        <p:cxnSp>
          <p:nvCxnSpPr>
            <p:cNvPr id="23" name="Koppling: vinklad 22">
              <a:extLst>
                <a:ext uri="{FF2B5EF4-FFF2-40B4-BE49-F238E27FC236}">
                  <a16:creationId xmlns:a16="http://schemas.microsoft.com/office/drawing/2014/main" id="{0B2B6117-8751-4444-AEAD-30C2E98A0B63}"/>
                </a:ext>
              </a:extLst>
            </p:cNvPr>
            <p:cNvCxnSpPr>
              <a:cxnSpLocks/>
              <a:stCxn id="8" idx="3"/>
            </p:cNvCxnSpPr>
            <p:nvPr/>
          </p:nvCxnSpPr>
          <p:spPr>
            <a:xfrm flipV="1">
              <a:off x="4603844" y="1603977"/>
              <a:ext cx="2932022" cy="592788"/>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25" name="Rektangel 24">
              <a:extLst>
                <a:ext uri="{FF2B5EF4-FFF2-40B4-BE49-F238E27FC236}">
                  <a16:creationId xmlns:a16="http://schemas.microsoft.com/office/drawing/2014/main" id="{A0181CAC-56EB-4FDE-81FE-19328CCA0635}"/>
                </a:ext>
              </a:extLst>
            </p:cNvPr>
            <p:cNvSpPr/>
            <p:nvPr/>
          </p:nvSpPr>
          <p:spPr>
            <a:xfrm>
              <a:off x="3118966" y="900685"/>
              <a:ext cx="1484878" cy="747588"/>
            </a:xfrm>
            <a:prstGeom prst="rect">
              <a:avLst/>
            </a:prstGeom>
            <a:solidFill>
              <a:schemeClr val="bg1">
                <a:lumMod val="95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600">
                  <a:solidFill>
                    <a:schemeClr val="tx1"/>
                  </a:solidFill>
                </a:rPr>
                <a:t>Om händelsen medfört sex timmars avbrott i nätverk eller informationssystem</a:t>
              </a:r>
            </a:p>
          </p:txBody>
        </p:sp>
        <p:sp>
          <p:nvSpPr>
            <p:cNvPr id="31" name="Rektangel 30">
              <a:extLst>
                <a:ext uri="{FF2B5EF4-FFF2-40B4-BE49-F238E27FC236}">
                  <a16:creationId xmlns:a16="http://schemas.microsoft.com/office/drawing/2014/main" id="{6E5F1F82-F45C-4001-BC1C-41BCD46676C3}"/>
                </a:ext>
              </a:extLst>
            </p:cNvPr>
            <p:cNvSpPr/>
            <p:nvPr/>
          </p:nvSpPr>
          <p:spPr>
            <a:xfrm>
              <a:off x="3128102" y="2728055"/>
              <a:ext cx="1484878" cy="747588"/>
            </a:xfrm>
            <a:prstGeom prst="rect">
              <a:avLst/>
            </a:prstGeom>
            <a:solidFill>
              <a:schemeClr val="bg1">
                <a:lumMod val="9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600">
                  <a:solidFill>
                    <a:schemeClr val="tx1"/>
                  </a:solidFill>
                </a:rPr>
                <a:t>Om händelsen medfört eller kunnat medföra </a:t>
              </a:r>
              <a:r>
                <a:rPr lang="sv-SE" sz="600" err="1">
                  <a:solidFill>
                    <a:schemeClr val="tx1"/>
                  </a:solidFill>
                </a:rPr>
                <a:t>vårdskada</a:t>
              </a:r>
              <a:endParaRPr lang="sv-SE" sz="600">
                <a:solidFill>
                  <a:schemeClr val="tx1"/>
                </a:solidFill>
              </a:endParaRPr>
            </a:p>
          </p:txBody>
        </p:sp>
        <p:cxnSp>
          <p:nvCxnSpPr>
            <p:cNvPr id="36" name="Koppling: vinklad 35">
              <a:extLst>
                <a:ext uri="{FF2B5EF4-FFF2-40B4-BE49-F238E27FC236}">
                  <a16:creationId xmlns:a16="http://schemas.microsoft.com/office/drawing/2014/main" id="{D476A79F-2793-4675-88C5-6D203786874F}"/>
                </a:ext>
              </a:extLst>
            </p:cNvPr>
            <p:cNvCxnSpPr>
              <a:cxnSpLocks/>
              <a:stCxn id="25" idx="3"/>
            </p:cNvCxnSpPr>
            <p:nvPr/>
          </p:nvCxnSpPr>
          <p:spPr>
            <a:xfrm>
              <a:off x="4603844" y="1274479"/>
              <a:ext cx="2932022" cy="329498"/>
            </a:xfrm>
            <a:prstGeom prst="bentConnector3">
              <a:avLst>
                <a:gd name="adj1" fmla="val 50000"/>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50" name="Koppling: vinklad 49">
              <a:extLst>
                <a:ext uri="{FF2B5EF4-FFF2-40B4-BE49-F238E27FC236}">
                  <a16:creationId xmlns:a16="http://schemas.microsoft.com/office/drawing/2014/main" id="{27E62FD2-0237-4C49-AFA2-E44E0E2255C0}"/>
                </a:ext>
              </a:extLst>
            </p:cNvPr>
            <p:cNvCxnSpPr>
              <a:cxnSpLocks/>
              <a:stCxn id="31" idx="3"/>
              <a:endCxn id="7" idx="1"/>
            </p:cNvCxnSpPr>
            <p:nvPr/>
          </p:nvCxnSpPr>
          <p:spPr>
            <a:xfrm>
              <a:off x="4612980" y="3101849"/>
              <a:ext cx="47206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8" name="Koppling: vinklad 47">
              <a:extLst>
                <a:ext uri="{FF2B5EF4-FFF2-40B4-BE49-F238E27FC236}">
                  <a16:creationId xmlns:a16="http://schemas.microsoft.com/office/drawing/2014/main" id="{CB70C14F-53CC-4893-8AB7-CC647F0935D8}"/>
                </a:ext>
              </a:extLst>
            </p:cNvPr>
            <p:cNvCxnSpPr>
              <a:cxnSpLocks/>
              <a:stCxn id="29" idx="3"/>
              <a:endCxn id="51" idx="1"/>
            </p:cNvCxnSpPr>
            <p:nvPr/>
          </p:nvCxnSpPr>
          <p:spPr>
            <a:xfrm>
              <a:off x="2392304" y="3426026"/>
              <a:ext cx="735798" cy="663384"/>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51" name="Rektangel 50">
              <a:extLst>
                <a:ext uri="{FF2B5EF4-FFF2-40B4-BE49-F238E27FC236}">
                  <a16:creationId xmlns:a16="http://schemas.microsoft.com/office/drawing/2014/main" id="{4D4F5AB6-4C00-4179-8015-4E7DC9356473}"/>
                </a:ext>
              </a:extLst>
            </p:cNvPr>
            <p:cNvSpPr/>
            <p:nvPr/>
          </p:nvSpPr>
          <p:spPr>
            <a:xfrm>
              <a:off x="3128102" y="3715616"/>
              <a:ext cx="1484878" cy="747588"/>
            </a:xfrm>
            <a:prstGeom prst="rect">
              <a:avLst/>
            </a:prstGeom>
            <a:solidFill>
              <a:schemeClr val="bg1">
                <a:lumMod val="9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600">
                  <a:solidFill>
                    <a:schemeClr val="tx1"/>
                  </a:solidFill>
                </a:rPr>
                <a:t>Annan avvikelse</a:t>
              </a:r>
            </a:p>
            <a:p>
              <a:pPr algn="ctr"/>
              <a:r>
                <a:rPr lang="sv-SE" sz="600">
                  <a:solidFill>
                    <a:schemeClr val="tx1"/>
                  </a:solidFill>
                </a:rPr>
                <a:t>(Lex Sarah, </a:t>
              </a:r>
              <a:r>
                <a:rPr lang="sv-SE" sz="600" err="1">
                  <a:solidFill>
                    <a:schemeClr val="tx1"/>
                  </a:solidFill>
                </a:rPr>
                <a:t>etc</a:t>
              </a:r>
              <a:r>
                <a:rPr lang="sv-SE" sz="600">
                  <a:solidFill>
                    <a:schemeClr val="tx1"/>
                  </a:solidFill>
                </a:rPr>
                <a:t>)</a:t>
              </a:r>
            </a:p>
          </p:txBody>
        </p:sp>
        <p:sp>
          <p:nvSpPr>
            <p:cNvPr id="59" name="Pil: sparr 58">
              <a:extLst>
                <a:ext uri="{FF2B5EF4-FFF2-40B4-BE49-F238E27FC236}">
                  <a16:creationId xmlns:a16="http://schemas.microsoft.com/office/drawing/2014/main" id="{0C690C1D-524E-40AE-9477-BF433BCC9746}"/>
                </a:ext>
              </a:extLst>
            </p:cNvPr>
            <p:cNvSpPr/>
            <p:nvPr/>
          </p:nvSpPr>
          <p:spPr>
            <a:xfrm>
              <a:off x="4923404" y="3715616"/>
              <a:ext cx="1286107" cy="747588"/>
            </a:xfrm>
            <a:prstGeom prst="chevron">
              <a:avLst>
                <a:gd name="adj" fmla="val 27645"/>
              </a:avLst>
            </a:prstGeom>
            <a:solidFill>
              <a:schemeClr val="accent2">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Autofit/>
            </a:bodyPr>
            <a:lstStyle/>
            <a:p>
              <a:pPr algn="ctr"/>
              <a:r>
                <a:rPr lang="sv-SE" sz="700">
                  <a:solidFill>
                    <a:schemeClr val="tx1"/>
                  </a:solidFill>
                </a:rPr>
                <a:t>Annan hand-läggning</a:t>
              </a:r>
            </a:p>
          </p:txBody>
        </p:sp>
        <p:cxnSp>
          <p:nvCxnSpPr>
            <p:cNvPr id="60" name="Koppling: vinklad 49">
              <a:extLst>
                <a:ext uri="{FF2B5EF4-FFF2-40B4-BE49-F238E27FC236}">
                  <a16:creationId xmlns:a16="http://schemas.microsoft.com/office/drawing/2014/main" id="{F77D2FAE-D621-4620-9B6C-180AD3053541}"/>
                </a:ext>
              </a:extLst>
            </p:cNvPr>
            <p:cNvCxnSpPr>
              <a:cxnSpLocks/>
              <a:stCxn id="51" idx="3"/>
              <a:endCxn id="59" idx="1"/>
            </p:cNvCxnSpPr>
            <p:nvPr/>
          </p:nvCxnSpPr>
          <p:spPr>
            <a:xfrm>
              <a:off x="4612980" y="4089410"/>
              <a:ext cx="517095"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6" name="Koppling: vinklad 51">
              <a:extLst>
                <a:ext uri="{FF2B5EF4-FFF2-40B4-BE49-F238E27FC236}">
                  <a16:creationId xmlns:a16="http://schemas.microsoft.com/office/drawing/2014/main" id="{B42030AD-2814-4647-B281-97EE7325CEFE}"/>
                </a:ext>
              </a:extLst>
            </p:cNvPr>
            <p:cNvCxnSpPr>
              <a:cxnSpLocks/>
            </p:cNvCxnSpPr>
            <p:nvPr/>
          </p:nvCxnSpPr>
          <p:spPr>
            <a:xfrm>
              <a:off x="1516750" y="2025680"/>
              <a:ext cx="0" cy="988866"/>
            </a:xfrm>
            <a:prstGeom prst="straightConnector1">
              <a:avLst/>
            </a:prstGeom>
            <a:ln>
              <a:solidFill>
                <a:srgbClr val="0070C0"/>
              </a:solidFill>
              <a:prstDash val="dash"/>
              <a:tailEnd type="triangle"/>
            </a:ln>
          </p:spPr>
          <p:style>
            <a:lnRef idx="2">
              <a:schemeClr val="accent1"/>
            </a:lnRef>
            <a:fillRef idx="0">
              <a:schemeClr val="accent1"/>
            </a:fillRef>
            <a:effectRef idx="1">
              <a:schemeClr val="accent1"/>
            </a:effectRef>
            <a:fontRef idx="minor">
              <a:schemeClr val="tx1"/>
            </a:fontRef>
          </p:style>
        </p:cxnSp>
        <p:sp>
          <p:nvSpPr>
            <p:cNvPr id="24" name="Rektangel: rundade hörn 23">
              <a:extLst>
                <a:ext uri="{FF2B5EF4-FFF2-40B4-BE49-F238E27FC236}">
                  <a16:creationId xmlns:a16="http://schemas.microsoft.com/office/drawing/2014/main" id="{965F2455-F87B-4F59-A6EE-FEF62DE032A6}"/>
                </a:ext>
              </a:extLst>
            </p:cNvPr>
            <p:cNvSpPr/>
            <p:nvPr/>
          </p:nvSpPr>
          <p:spPr>
            <a:xfrm>
              <a:off x="2462000" y="3239789"/>
              <a:ext cx="566365" cy="475827"/>
            </a:xfrm>
            <a:prstGeom prst="roundRect">
              <a:avLst/>
            </a:prstGeom>
            <a:solidFill>
              <a:schemeClr val="accent5">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400">
                  <a:solidFill>
                    <a:schemeClr val="tx1"/>
                  </a:solidFill>
                </a:rPr>
                <a:t>Chef</a:t>
              </a:r>
            </a:p>
          </p:txBody>
        </p:sp>
        <p:sp>
          <p:nvSpPr>
            <p:cNvPr id="27" name="Rektangel: rundade hörn 26">
              <a:extLst>
                <a:ext uri="{FF2B5EF4-FFF2-40B4-BE49-F238E27FC236}">
                  <a16:creationId xmlns:a16="http://schemas.microsoft.com/office/drawing/2014/main" id="{CDDE356D-E01B-4463-8F1C-B302EBACA39F}"/>
                </a:ext>
              </a:extLst>
            </p:cNvPr>
            <p:cNvSpPr/>
            <p:nvPr/>
          </p:nvSpPr>
          <p:spPr>
            <a:xfrm>
              <a:off x="4496653" y="2897143"/>
              <a:ext cx="617548" cy="417213"/>
            </a:xfrm>
            <a:prstGeom prst="roundRect">
              <a:avLst/>
            </a:prstGeom>
            <a:solidFill>
              <a:schemeClr val="accent5">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400">
                  <a:solidFill>
                    <a:schemeClr val="tx1"/>
                  </a:solidFill>
                </a:rPr>
                <a:t>MAS, MAR</a:t>
              </a:r>
            </a:p>
          </p:txBody>
        </p:sp>
        <p:sp>
          <p:nvSpPr>
            <p:cNvPr id="28" name="Rektangel: rundade hörn 27">
              <a:extLst>
                <a:ext uri="{FF2B5EF4-FFF2-40B4-BE49-F238E27FC236}">
                  <a16:creationId xmlns:a16="http://schemas.microsoft.com/office/drawing/2014/main" id="{163064B6-65E1-47C4-AAEE-495EB61CE065}"/>
                </a:ext>
              </a:extLst>
            </p:cNvPr>
            <p:cNvSpPr/>
            <p:nvPr/>
          </p:nvSpPr>
          <p:spPr>
            <a:xfrm>
              <a:off x="6399152" y="1368041"/>
              <a:ext cx="716125" cy="471872"/>
            </a:xfrm>
            <a:prstGeom prst="roundRect">
              <a:avLst/>
            </a:prstGeom>
            <a:solidFill>
              <a:schemeClr val="accent5">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400">
                  <a:solidFill>
                    <a:schemeClr val="tx1"/>
                  </a:solidFill>
                </a:rPr>
                <a:t>HSE</a:t>
              </a:r>
              <a:br>
                <a:rPr lang="sv-SE" sz="400">
                  <a:solidFill>
                    <a:schemeClr val="tx1"/>
                  </a:solidFill>
                </a:rPr>
              </a:br>
              <a:r>
                <a:rPr lang="sv-SE" sz="300">
                  <a:solidFill>
                    <a:schemeClr val="tx1"/>
                  </a:solidFill>
                </a:rPr>
                <a:t>NIS-bedömare</a:t>
              </a:r>
              <a:endParaRPr lang="sv-SE" sz="400">
                <a:solidFill>
                  <a:schemeClr val="tx1"/>
                </a:solidFill>
              </a:endParaRPr>
            </a:p>
          </p:txBody>
        </p:sp>
        <p:sp>
          <p:nvSpPr>
            <p:cNvPr id="32" name="Rektangel 31">
              <a:extLst>
                <a:ext uri="{FF2B5EF4-FFF2-40B4-BE49-F238E27FC236}">
                  <a16:creationId xmlns:a16="http://schemas.microsoft.com/office/drawing/2014/main" id="{A5CBD167-1E6C-46ED-82DD-353D32A96DA4}"/>
                </a:ext>
              </a:extLst>
            </p:cNvPr>
            <p:cNvSpPr/>
            <p:nvPr/>
          </p:nvSpPr>
          <p:spPr>
            <a:xfrm>
              <a:off x="6164486" y="552113"/>
              <a:ext cx="1018454" cy="356305"/>
            </a:xfrm>
            <a:prstGeom prst="rect">
              <a:avLst/>
            </a:prstGeom>
          </p:spPr>
          <p:txBody>
            <a:bodyPr wrap="square">
              <a:spAutoFit/>
            </a:bodyPr>
            <a:lstStyle/>
            <a:p>
              <a:pPr algn="ctr"/>
              <a:r>
                <a:rPr lang="sv-SE" sz="600"/>
                <a:t>Med stöd av IntraService</a:t>
              </a:r>
            </a:p>
          </p:txBody>
        </p:sp>
        <p:cxnSp>
          <p:nvCxnSpPr>
            <p:cNvPr id="3" name="Rak koppling 2">
              <a:extLst>
                <a:ext uri="{FF2B5EF4-FFF2-40B4-BE49-F238E27FC236}">
                  <a16:creationId xmlns:a16="http://schemas.microsoft.com/office/drawing/2014/main" id="{52B02EC9-4AA9-41F0-821F-1707F46D5B5E}"/>
                </a:ext>
              </a:extLst>
            </p:cNvPr>
            <p:cNvCxnSpPr>
              <a:cxnSpLocks/>
            </p:cNvCxnSpPr>
            <p:nvPr/>
          </p:nvCxnSpPr>
          <p:spPr>
            <a:xfrm>
              <a:off x="6667816" y="971138"/>
              <a:ext cx="89399" cy="357743"/>
            </a:xfrm>
            <a:prstGeom prst="line">
              <a:avLst/>
            </a:prstGeom>
            <a:ln>
              <a:prstDash val="sysDot"/>
            </a:ln>
          </p:spPr>
          <p:style>
            <a:lnRef idx="2">
              <a:schemeClr val="accent1"/>
            </a:lnRef>
            <a:fillRef idx="0">
              <a:schemeClr val="accent1"/>
            </a:fillRef>
            <a:effectRef idx="1">
              <a:schemeClr val="accent1"/>
            </a:effectRef>
            <a:fontRef idx="minor">
              <a:schemeClr val="tx1"/>
            </a:fontRef>
          </p:style>
        </p:cxnSp>
        <p:sp>
          <p:nvSpPr>
            <p:cNvPr id="30" name="Rektangel 29">
              <a:extLst>
                <a:ext uri="{FF2B5EF4-FFF2-40B4-BE49-F238E27FC236}">
                  <a16:creationId xmlns:a16="http://schemas.microsoft.com/office/drawing/2014/main" id="{423DB201-AA2B-4957-8581-39E42EC4D75D}"/>
                </a:ext>
              </a:extLst>
            </p:cNvPr>
            <p:cNvSpPr/>
            <p:nvPr/>
          </p:nvSpPr>
          <p:spPr>
            <a:xfrm>
              <a:off x="6757214" y="2436418"/>
              <a:ext cx="1484879" cy="475073"/>
            </a:xfrm>
            <a:prstGeom prst="rect">
              <a:avLst/>
            </a:prstGeom>
          </p:spPr>
          <p:txBody>
            <a:bodyPr wrap="square">
              <a:spAutoFit/>
            </a:bodyPr>
            <a:lstStyle/>
            <a:p>
              <a:r>
                <a:rPr lang="sv-SE" sz="600"/>
                <a:t>Om nätverk och/eller IT-system varit en bidragande orsak</a:t>
              </a:r>
            </a:p>
          </p:txBody>
        </p:sp>
      </p:grpSp>
      <p:pic>
        <p:nvPicPr>
          <p:cNvPr id="34" name="Bildobjekt 33">
            <a:extLst>
              <a:ext uri="{FF2B5EF4-FFF2-40B4-BE49-F238E27FC236}">
                <a16:creationId xmlns:a16="http://schemas.microsoft.com/office/drawing/2014/main" id="{2CCC2D4C-E6AA-4952-AFB7-5BB9CF8A0874}"/>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6134792" y="2984765"/>
            <a:ext cx="367194" cy="366429"/>
          </a:xfrm>
          <a:prstGeom prst="rect">
            <a:avLst/>
          </a:prstGeom>
        </p:spPr>
      </p:pic>
      <p:sp>
        <p:nvSpPr>
          <p:cNvPr id="37" name="Rektangel 36">
            <a:extLst>
              <a:ext uri="{FF2B5EF4-FFF2-40B4-BE49-F238E27FC236}">
                <a16:creationId xmlns:a16="http://schemas.microsoft.com/office/drawing/2014/main" id="{F59C77ED-FD9C-4F25-9266-D0A84C696C0E}"/>
              </a:ext>
            </a:extLst>
          </p:cNvPr>
          <p:cNvSpPr/>
          <p:nvPr/>
        </p:nvSpPr>
        <p:spPr>
          <a:xfrm>
            <a:off x="4460143" y="1494656"/>
            <a:ext cx="1142483" cy="619929"/>
          </a:xfrm>
          <a:prstGeom prst="rect">
            <a:avLst/>
          </a:prstGeom>
          <a:solidFill>
            <a:schemeClr val="bg1">
              <a:lumMod val="95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a:solidFill>
                  <a:schemeClr val="tx1"/>
                </a:solidFill>
              </a:rPr>
              <a:t>Om händelsen bedömts som NIS-incident</a:t>
            </a:r>
          </a:p>
        </p:txBody>
      </p:sp>
      <p:sp>
        <p:nvSpPr>
          <p:cNvPr id="38" name="Pil: sparr 37">
            <a:extLst>
              <a:ext uri="{FF2B5EF4-FFF2-40B4-BE49-F238E27FC236}">
                <a16:creationId xmlns:a16="http://schemas.microsoft.com/office/drawing/2014/main" id="{DE0EF6CD-A814-473E-BAE8-FC3FE78609ED}"/>
              </a:ext>
            </a:extLst>
          </p:cNvPr>
          <p:cNvSpPr/>
          <p:nvPr/>
        </p:nvSpPr>
        <p:spPr>
          <a:xfrm>
            <a:off x="5839715" y="1494049"/>
            <a:ext cx="900163" cy="601195"/>
          </a:xfrm>
          <a:prstGeom prst="chevron">
            <a:avLst>
              <a:gd name="adj" fmla="val 27645"/>
            </a:avLst>
          </a:prstGeom>
          <a:solidFill>
            <a:schemeClr val="accent2">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100">
                <a:solidFill>
                  <a:schemeClr val="tx1"/>
                </a:solidFill>
              </a:rPr>
              <a:t>NIS-rapport skede 1</a:t>
            </a:r>
          </a:p>
        </p:txBody>
      </p:sp>
      <p:sp>
        <p:nvSpPr>
          <p:cNvPr id="39" name="Pil: sparr 38">
            <a:extLst>
              <a:ext uri="{FF2B5EF4-FFF2-40B4-BE49-F238E27FC236}">
                <a16:creationId xmlns:a16="http://schemas.microsoft.com/office/drawing/2014/main" id="{B4F58424-2884-4A79-A742-4175D4EF640F}"/>
              </a:ext>
            </a:extLst>
          </p:cNvPr>
          <p:cNvSpPr/>
          <p:nvPr/>
        </p:nvSpPr>
        <p:spPr>
          <a:xfrm>
            <a:off x="6966981" y="1493031"/>
            <a:ext cx="900163" cy="601195"/>
          </a:xfrm>
          <a:prstGeom prst="chevron">
            <a:avLst>
              <a:gd name="adj" fmla="val 27645"/>
            </a:avLst>
          </a:prstGeom>
          <a:solidFill>
            <a:schemeClr val="accent2">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100">
                <a:solidFill>
                  <a:schemeClr val="tx1"/>
                </a:solidFill>
              </a:rPr>
              <a:t>NIS-rapport skede 2</a:t>
            </a:r>
          </a:p>
        </p:txBody>
      </p:sp>
      <p:sp>
        <p:nvSpPr>
          <p:cNvPr id="40" name="Pil: sparr 39">
            <a:extLst>
              <a:ext uri="{FF2B5EF4-FFF2-40B4-BE49-F238E27FC236}">
                <a16:creationId xmlns:a16="http://schemas.microsoft.com/office/drawing/2014/main" id="{49D30E5A-216A-4C5E-95C8-0C7FA43317DB}"/>
              </a:ext>
            </a:extLst>
          </p:cNvPr>
          <p:cNvSpPr/>
          <p:nvPr/>
        </p:nvSpPr>
        <p:spPr>
          <a:xfrm>
            <a:off x="8094247" y="1504023"/>
            <a:ext cx="900163" cy="601195"/>
          </a:xfrm>
          <a:prstGeom prst="chevron">
            <a:avLst>
              <a:gd name="adj" fmla="val 27645"/>
            </a:avLst>
          </a:prstGeom>
          <a:solidFill>
            <a:schemeClr val="accent2">
              <a:lumMod val="20000"/>
              <a:lumOff val="80000"/>
            </a:schemeClr>
          </a:solidFill>
          <a:ln>
            <a:solidFill>
              <a:srgbClr val="C00000"/>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normAutofit/>
          </a:bodyPr>
          <a:lstStyle/>
          <a:p>
            <a:pPr algn="ctr"/>
            <a:r>
              <a:rPr lang="sv-SE" sz="1100">
                <a:solidFill>
                  <a:schemeClr val="tx1"/>
                </a:solidFill>
              </a:rPr>
              <a:t>NIS-rapport skede 3</a:t>
            </a:r>
          </a:p>
        </p:txBody>
      </p:sp>
      <p:cxnSp>
        <p:nvCxnSpPr>
          <p:cNvPr id="41" name="Koppling: vinklad 40">
            <a:extLst>
              <a:ext uri="{FF2B5EF4-FFF2-40B4-BE49-F238E27FC236}">
                <a16:creationId xmlns:a16="http://schemas.microsoft.com/office/drawing/2014/main" id="{190054C5-93AD-4F93-B3BA-7054E272994E}"/>
              </a:ext>
            </a:extLst>
          </p:cNvPr>
          <p:cNvCxnSpPr>
            <a:cxnSpLocks/>
            <a:stCxn id="37" idx="3"/>
            <a:endCxn id="38" idx="1"/>
          </p:cNvCxnSpPr>
          <p:nvPr/>
        </p:nvCxnSpPr>
        <p:spPr>
          <a:xfrm flipV="1">
            <a:off x="5602626" y="1794647"/>
            <a:ext cx="403289" cy="9974"/>
          </a:xfrm>
          <a:prstGeom prst="straightConnector1">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42" name="Koppling: vinklad 40">
            <a:extLst>
              <a:ext uri="{FF2B5EF4-FFF2-40B4-BE49-F238E27FC236}">
                <a16:creationId xmlns:a16="http://schemas.microsoft.com/office/drawing/2014/main" id="{60D6D4FC-D8D7-4239-A39D-8E1F26B64B68}"/>
              </a:ext>
            </a:extLst>
          </p:cNvPr>
          <p:cNvCxnSpPr>
            <a:cxnSpLocks/>
            <a:stCxn id="38" idx="3"/>
            <a:endCxn id="39" idx="1"/>
          </p:cNvCxnSpPr>
          <p:nvPr/>
        </p:nvCxnSpPr>
        <p:spPr>
          <a:xfrm flipV="1">
            <a:off x="6739878" y="1793629"/>
            <a:ext cx="393303" cy="1018"/>
          </a:xfrm>
          <a:prstGeom prst="straightConnector1">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43" name="Koppling: vinklad 40">
            <a:extLst>
              <a:ext uri="{FF2B5EF4-FFF2-40B4-BE49-F238E27FC236}">
                <a16:creationId xmlns:a16="http://schemas.microsoft.com/office/drawing/2014/main" id="{E6D5E278-311E-4457-ADA2-27E59C08C16D}"/>
              </a:ext>
            </a:extLst>
          </p:cNvPr>
          <p:cNvCxnSpPr>
            <a:cxnSpLocks/>
            <a:stCxn id="39" idx="3"/>
            <a:endCxn id="40" idx="1"/>
          </p:cNvCxnSpPr>
          <p:nvPr/>
        </p:nvCxnSpPr>
        <p:spPr>
          <a:xfrm>
            <a:off x="7867144" y="1793629"/>
            <a:ext cx="393303" cy="10992"/>
          </a:xfrm>
          <a:prstGeom prst="straightConnector1">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pic>
        <p:nvPicPr>
          <p:cNvPr id="44" name="Bildobjekt 43">
            <a:extLst>
              <a:ext uri="{FF2B5EF4-FFF2-40B4-BE49-F238E27FC236}">
                <a16:creationId xmlns:a16="http://schemas.microsoft.com/office/drawing/2014/main" id="{A1924F5A-C3BD-4743-9E32-CE4B412646E2}"/>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7302639" y="2984765"/>
            <a:ext cx="367194" cy="366429"/>
          </a:xfrm>
          <a:prstGeom prst="rect">
            <a:avLst/>
          </a:prstGeom>
        </p:spPr>
      </p:pic>
      <p:pic>
        <p:nvPicPr>
          <p:cNvPr id="45" name="Bildobjekt 44">
            <a:extLst>
              <a:ext uri="{FF2B5EF4-FFF2-40B4-BE49-F238E27FC236}">
                <a16:creationId xmlns:a16="http://schemas.microsoft.com/office/drawing/2014/main" id="{BC54A686-28C1-438F-9ACF-F7CE9AF9BBF0}"/>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8372986" y="2975697"/>
            <a:ext cx="367194" cy="366429"/>
          </a:xfrm>
          <a:prstGeom prst="rect">
            <a:avLst/>
          </a:prstGeom>
        </p:spPr>
      </p:pic>
      <p:sp>
        <p:nvSpPr>
          <p:cNvPr id="46" name="Rektangel 45">
            <a:extLst>
              <a:ext uri="{FF2B5EF4-FFF2-40B4-BE49-F238E27FC236}">
                <a16:creationId xmlns:a16="http://schemas.microsoft.com/office/drawing/2014/main" id="{BF9BFDA5-C1F4-4F80-BF9E-2F1E724F1715}"/>
              </a:ext>
            </a:extLst>
          </p:cNvPr>
          <p:cNvSpPr/>
          <p:nvPr/>
        </p:nvSpPr>
        <p:spPr>
          <a:xfrm>
            <a:off x="5782653" y="2123653"/>
            <a:ext cx="1038510" cy="769441"/>
          </a:xfrm>
          <a:prstGeom prst="rect">
            <a:avLst/>
          </a:prstGeom>
        </p:spPr>
        <p:txBody>
          <a:bodyPr wrap="square">
            <a:spAutoFit/>
          </a:bodyPr>
          <a:lstStyle/>
          <a:p>
            <a:pPr algn="ctr"/>
            <a:r>
              <a:rPr lang="sv-SE" sz="1100"/>
              <a:t>Inom 6 timmar från bedömd som NIS-incident</a:t>
            </a:r>
          </a:p>
        </p:txBody>
      </p:sp>
      <p:sp>
        <p:nvSpPr>
          <p:cNvPr id="47" name="Rektangel 46">
            <a:extLst>
              <a:ext uri="{FF2B5EF4-FFF2-40B4-BE49-F238E27FC236}">
                <a16:creationId xmlns:a16="http://schemas.microsoft.com/office/drawing/2014/main" id="{B2678F48-06EF-45F4-80E7-6C456E9EBD80}"/>
              </a:ext>
            </a:extLst>
          </p:cNvPr>
          <p:cNvSpPr/>
          <p:nvPr/>
        </p:nvSpPr>
        <p:spPr>
          <a:xfrm>
            <a:off x="6914661" y="2123653"/>
            <a:ext cx="1038510" cy="769441"/>
          </a:xfrm>
          <a:prstGeom prst="rect">
            <a:avLst/>
          </a:prstGeom>
        </p:spPr>
        <p:txBody>
          <a:bodyPr wrap="square">
            <a:spAutoFit/>
          </a:bodyPr>
          <a:lstStyle/>
          <a:p>
            <a:pPr algn="ctr"/>
            <a:r>
              <a:rPr lang="sv-SE" sz="1100"/>
              <a:t>Inom 24 timmar från bedömd som NIS-incident</a:t>
            </a:r>
          </a:p>
        </p:txBody>
      </p:sp>
      <p:sp>
        <p:nvSpPr>
          <p:cNvPr id="52" name="Rektangel 51">
            <a:extLst>
              <a:ext uri="{FF2B5EF4-FFF2-40B4-BE49-F238E27FC236}">
                <a16:creationId xmlns:a16="http://schemas.microsoft.com/office/drawing/2014/main" id="{FFF5E21F-CFA0-4B21-9E69-1AE3129713A5}"/>
              </a:ext>
            </a:extLst>
          </p:cNvPr>
          <p:cNvSpPr/>
          <p:nvPr/>
        </p:nvSpPr>
        <p:spPr>
          <a:xfrm>
            <a:off x="8037328" y="2114585"/>
            <a:ext cx="1038510" cy="600164"/>
          </a:xfrm>
          <a:prstGeom prst="rect">
            <a:avLst/>
          </a:prstGeom>
        </p:spPr>
        <p:txBody>
          <a:bodyPr wrap="square">
            <a:spAutoFit/>
          </a:bodyPr>
          <a:lstStyle/>
          <a:p>
            <a:pPr algn="ctr"/>
            <a:r>
              <a:rPr lang="sv-SE" sz="1100"/>
              <a:t>Inom 4 veckor från skede 1</a:t>
            </a:r>
          </a:p>
        </p:txBody>
      </p:sp>
    </p:spTree>
    <p:extLst>
      <p:ext uri="{BB962C8B-B14F-4D97-AF65-F5344CB8AC3E}">
        <p14:creationId xmlns:p14="http://schemas.microsoft.com/office/powerpoint/2010/main" val="31180310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1D63B-0168-4F8A-8628-EE97467A3BAE}"/>
              </a:ext>
            </a:extLst>
          </p:cNvPr>
          <p:cNvSpPr>
            <a:spLocks noGrp="1"/>
          </p:cNvSpPr>
          <p:nvPr>
            <p:ph type="title"/>
          </p:nvPr>
        </p:nvSpPr>
        <p:spPr/>
        <p:txBody>
          <a:bodyPr/>
          <a:lstStyle/>
          <a:p>
            <a:r>
              <a:rPr lang="sv-SE">
                <a:ea typeface="ＭＳ Ｐゴシック"/>
              </a:rPr>
              <a:t>Vidare...</a:t>
            </a:r>
            <a:endParaRPr lang="sv-SE"/>
          </a:p>
        </p:txBody>
      </p:sp>
      <p:sp>
        <p:nvSpPr>
          <p:cNvPr id="3" name="Text Placeholder 2">
            <a:extLst>
              <a:ext uri="{FF2B5EF4-FFF2-40B4-BE49-F238E27FC236}">
                <a16:creationId xmlns:a16="http://schemas.microsoft.com/office/drawing/2014/main" id="{EA37CDA9-E34B-401B-9F00-8D51C6E9B687}"/>
              </a:ext>
            </a:extLst>
          </p:cNvPr>
          <p:cNvSpPr>
            <a:spLocks noGrp="1"/>
          </p:cNvSpPr>
          <p:nvPr>
            <p:ph type="body" sz="quarter" idx="13"/>
          </p:nvPr>
        </p:nvSpPr>
        <p:spPr>
          <a:xfrm>
            <a:off x="270000" y="1007867"/>
            <a:ext cx="8228598" cy="3690133"/>
          </a:xfrm>
        </p:spPr>
        <p:txBody>
          <a:bodyPr/>
          <a:lstStyle/>
          <a:p>
            <a:pPr marL="179070" indent="-179070"/>
            <a:r>
              <a:rPr lang="sv-SE" sz="1400" dirty="0">
                <a:ea typeface="ＭＳ Ｐゴシック"/>
              </a:rPr>
              <a:t>Nivån på vårt informationssäkerhetsarbete är avgörande för hur väl vi lyckas efterleva såväl NIS som DSF.</a:t>
            </a:r>
            <a:endParaRPr lang="sv-SE" sz="1400" dirty="0"/>
          </a:p>
          <a:p>
            <a:pPr marL="179070" indent="-179070"/>
            <a:r>
              <a:rPr lang="sv-SE" sz="1400" dirty="0">
                <a:ea typeface="ＭＳ Ｐゴシック"/>
              </a:rPr>
              <a:t>Därför viktigt att nu fokusera på att uppnå (eller bibehålla) en fullgod informationssäkerhetsnivå över lag, utöver kraven på incidentrapportering.</a:t>
            </a:r>
          </a:p>
          <a:p>
            <a:pPr marL="179070" indent="-179070"/>
            <a:r>
              <a:rPr lang="sv-SE" sz="1400" dirty="0">
                <a:ea typeface="ＭＳ Ｐゴシック"/>
              </a:rPr>
              <a:t>Följer vi "Göteborgs stads riktlinje för informationssäkerhet" så lever vi även upp till de övriga NIS-kraven i </a:t>
            </a:r>
            <a:r>
              <a:rPr lang="sv-SE" sz="1400" b="1" i="1" dirty="0">
                <a:ea typeface="ＭＳ Ｐゴシック"/>
                <a:hlinkClick r:id="rId2"/>
              </a:rPr>
              <a:t>MSBFS 2018:8</a:t>
            </a:r>
            <a:r>
              <a:rPr lang="sv-SE" sz="1400" b="1" i="1" dirty="0">
                <a:ea typeface="ＭＳ Ｐゴシック"/>
              </a:rPr>
              <a:t> </a:t>
            </a:r>
            <a:r>
              <a:rPr lang="sv-SE" sz="1400" i="1" dirty="0">
                <a:ea typeface="ＭＳ Ｐゴシック"/>
              </a:rPr>
              <a:t>föreskrifter och allmänna råd om </a:t>
            </a:r>
            <a:r>
              <a:rPr lang="sv-SE" sz="1400" b="1" i="1" dirty="0">
                <a:ea typeface="ＭＳ Ｐゴシック"/>
              </a:rPr>
              <a:t>informationssäkerhet</a:t>
            </a:r>
            <a:r>
              <a:rPr lang="sv-SE" sz="1400" i="1" dirty="0">
                <a:ea typeface="ＭＳ Ｐゴシック"/>
              </a:rPr>
              <a:t> för leverantörer av samhällsviktiga tjänster.</a:t>
            </a:r>
            <a:endParaRPr lang="sv-SE" sz="1400" i="1" dirty="0"/>
          </a:p>
          <a:p>
            <a:pPr marL="179070" indent="-179070"/>
            <a:r>
              <a:rPr lang="sv-SE" sz="1400" dirty="0">
                <a:ea typeface="ＭＳ Ｐゴシック"/>
              </a:rPr>
              <a:t>Viktigt att incidenthanteringen införlivas i övriga incident- och avvikelseprocesser lokalt (Lex Maria och personuppgiftsincident) för att skapa en hållbar och kostnadseffektiv hantering över tid.</a:t>
            </a:r>
            <a:endParaRPr lang="sv-SE" sz="1400" dirty="0"/>
          </a:p>
          <a:p>
            <a:pPr marL="179070" indent="-179070"/>
            <a:r>
              <a:rPr lang="sv-SE" sz="1400" dirty="0">
                <a:ea typeface="ＭＳ Ｐゴシック"/>
              </a:rPr>
              <a:t>UL Säkerhet och krisberedskap i respektive förvaltning utgör lokalt stöd i frågor kring hantering av NIS</a:t>
            </a:r>
            <a:endParaRPr lang="sv-SE" sz="1400" dirty="0"/>
          </a:p>
          <a:p>
            <a:pPr marL="0" indent="0">
              <a:buNone/>
            </a:pPr>
            <a:endParaRPr lang="sv-SE" sz="1400"/>
          </a:p>
          <a:p>
            <a:pPr marL="179070" indent="-179070"/>
            <a:endParaRPr lang="sv-SE" sz="1400" dirty="0"/>
          </a:p>
          <a:p>
            <a:pPr marL="0" indent="0">
              <a:buNone/>
            </a:pPr>
            <a:endParaRPr lang="sv-SE" dirty="0"/>
          </a:p>
          <a:p>
            <a:pPr marL="179070" indent="-179070"/>
            <a:endParaRPr lang="sv-SE"/>
          </a:p>
        </p:txBody>
      </p:sp>
    </p:spTree>
    <p:extLst>
      <p:ext uri="{BB962C8B-B14F-4D97-AF65-F5344CB8AC3E}">
        <p14:creationId xmlns:p14="http://schemas.microsoft.com/office/powerpoint/2010/main" val="916746257"/>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Platshållare för text 2"/>
          <p:cNvSpPr>
            <a:spLocks noGrp="1"/>
          </p:cNvSpPr>
          <p:nvPr>
            <p:ph type="body" sz="quarter" idx="14"/>
          </p:nvPr>
        </p:nvSpPr>
        <p:spPr>
          <a:xfrm>
            <a:off x="3179763" y="136525"/>
            <a:ext cx="5475287" cy="4616450"/>
          </a:xfrm>
        </p:spPr>
        <p:txBody>
          <a:bodyPr/>
          <a:lstStyle/>
          <a:p>
            <a:pPr>
              <a:spcAft>
                <a:spcPct val="0"/>
              </a:spcAft>
            </a:pPr>
            <a:r>
              <a:rPr lang="sv-SE" dirty="0">
                <a:solidFill>
                  <a:schemeClr val="bg1"/>
                </a:solidFill>
                <a:ea typeface="ＭＳ Ｐゴシック"/>
              </a:rPr>
              <a:t>NIS-arbetsgruppen bestod av:</a:t>
            </a:r>
            <a:br>
              <a:rPr lang="sv-SE" dirty="0">
                <a:latin typeface="Arial" charset="0"/>
              </a:rPr>
            </a:br>
            <a:br>
              <a:rPr lang="sv-SE" dirty="0">
                <a:latin typeface="Arial" charset="0"/>
              </a:rPr>
            </a:br>
            <a:br>
              <a:rPr lang="sv-SE" dirty="0">
                <a:latin typeface="Arial" charset="0"/>
              </a:rPr>
            </a:br>
            <a:r>
              <a:rPr lang="sv-SE" dirty="0">
                <a:solidFill>
                  <a:schemeClr val="bg1"/>
                </a:solidFill>
                <a:ea typeface="ＭＳ Ｐゴシック"/>
              </a:rPr>
              <a:t>Per Rosén, SDF Centrum</a:t>
            </a:r>
          </a:p>
          <a:p>
            <a:pPr>
              <a:spcAft>
                <a:spcPct val="0"/>
              </a:spcAft>
            </a:pPr>
            <a:r>
              <a:rPr lang="sv-SE" dirty="0">
                <a:solidFill>
                  <a:schemeClr val="bg1"/>
                </a:solidFill>
                <a:ea typeface="ＭＳ Ｐゴシック"/>
              </a:rPr>
              <a:t>Michael Nagy, SDF Askim-Frölunda-Högsbo</a:t>
            </a:r>
            <a:br>
              <a:rPr lang="sv-SE" dirty="0">
                <a:latin typeface="Arial" charset="0"/>
              </a:rPr>
            </a:br>
            <a:r>
              <a:rPr lang="sv-SE" dirty="0">
                <a:solidFill>
                  <a:schemeClr val="bg1"/>
                </a:solidFill>
                <a:ea typeface="ＭＳ Ｐゴシック"/>
              </a:rPr>
              <a:t>Zoltan Kovacs, SDF Västra Göteborg</a:t>
            </a:r>
          </a:p>
          <a:p>
            <a:pPr>
              <a:spcAft>
                <a:spcPct val="0"/>
              </a:spcAft>
            </a:pPr>
            <a:r>
              <a:rPr lang="sv-SE" dirty="0">
                <a:solidFill>
                  <a:schemeClr val="bg1"/>
                </a:solidFill>
                <a:ea typeface="ＭＳ Ｐゴシック"/>
              </a:rPr>
              <a:t>Björn </a:t>
            </a:r>
            <a:r>
              <a:rPr lang="sv-SE" dirty="0" err="1">
                <a:solidFill>
                  <a:schemeClr val="bg1"/>
                </a:solidFill>
                <a:ea typeface="ＭＳ Ｐゴシック"/>
              </a:rPr>
              <a:t>Abelli</a:t>
            </a:r>
            <a:r>
              <a:rPr lang="sv-SE" dirty="0">
                <a:solidFill>
                  <a:schemeClr val="bg1"/>
                </a:solidFill>
                <a:ea typeface="ＭＳ Ｐゴシック"/>
              </a:rPr>
              <a:t>, SDF Centrum</a:t>
            </a:r>
          </a:p>
          <a:p>
            <a:pPr>
              <a:spcAft>
                <a:spcPct val="0"/>
              </a:spcAft>
            </a:pPr>
            <a:br>
              <a:rPr lang="sv-SE" dirty="0">
                <a:latin typeface="Arial" charset="0"/>
              </a:rPr>
            </a:br>
            <a:endParaRPr lang="sv-SE">
              <a:solidFill>
                <a:schemeClr val="bg1"/>
              </a:solidFill>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32613" y="357188"/>
            <a:ext cx="6476199" cy="520700"/>
          </a:xfrm>
        </p:spPr>
        <p:txBody>
          <a:bodyPr/>
          <a:lstStyle/>
          <a:p>
            <a:pPr fontAlgn="auto">
              <a:spcAft>
                <a:spcPts val="0"/>
              </a:spcAft>
              <a:defRPr/>
            </a:pPr>
            <a:r>
              <a:rPr lang="sv-SE"/>
              <a:t>Vad innebär NIS?</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sp>
        <p:nvSpPr>
          <p:cNvPr id="18435" name="Platshållare för text 6"/>
          <p:cNvSpPr>
            <a:spLocks noGrp="1"/>
          </p:cNvSpPr>
          <p:nvPr>
            <p:ph type="body" sz="quarter" idx="13"/>
          </p:nvPr>
        </p:nvSpPr>
        <p:spPr>
          <a:xfrm>
            <a:off x="532613" y="1265274"/>
            <a:ext cx="8420001" cy="3432139"/>
          </a:xfrm>
        </p:spPr>
        <p:txBody>
          <a:bodyPr/>
          <a:lstStyle/>
          <a:p>
            <a:pPr marL="0" indent="0">
              <a:buNone/>
            </a:pPr>
            <a:r>
              <a:rPr lang="en-US" i="1">
                <a:solidFill>
                  <a:schemeClr val="accent1"/>
                </a:solidFill>
                <a:ea typeface="ＭＳ Ｐゴシック"/>
              </a:rPr>
              <a:t>“The Directive on security of network and information systems”</a:t>
            </a:r>
            <a:endParaRPr lang="sv-SE">
              <a:solidFill>
                <a:schemeClr val="accent1"/>
              </a:solidFill>
              <a:ea typeface="ＭＳ Ｐゴシック"/>
            </a:endParaRPr>
          </a:p>
          <a:p>
            <a:pPr marL="179070" indent="-179070"/>
            <a:endParaRPr lang="sv-SE">
              <a:ea typeface="ＭＳ Ｐゴシック"/>
            </a:endParaRPr>
          </a:p>
          <a:p>
            <a:pPr marL="179070" indent="-179070"/>
            <a:r>
              <a:rPr lang="sv-SE">
                <a:ea typeface="ＭＳ Ｐゴシック"/>
              </a:rPr>
              <a:t>NIS-direktivet syftar till att uppnå en hög gemensam nivå på säkerhet i nätverk och informationssystem inom den europeiska unionen. </a:t>
            </a:r>
            <a:endParaRPr lang="sv-SE"/>
          </a:p>
          <a:p>
            <a:pPr marL="179070" indent="-179070"/>
            <a:endParaRPr lang="sv-SE"/>
          </a:p>
          <a:p>
            <a:pPr marL="0" indent="0">
              <a:buNone/>
            </a:pPr>
            <a:endParaRPr lang="sv-SE">
              <a:latin typeface="Arial" charset="0"/>
            </a:endParaRPr>
          </a:p>
        </p:txBody>
      </p:sp>
    </p:spTree>
    <p:extLst>
      <p:ext uri="{BB962C8B-B14F-4D97-AF65-F5344CB8AC3E}">
        <p14:creationId xmlns:p14="http://schemas.microsoft.com/office/powerpoint/2010/main" val="3031088238"/>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32613" y="357188"/>
            <a:ext cx="6476199" cy="520700"/>
          </a:xfrm>
        </p:spPr>
        <p:txBody>
          <a:bodyPr/>
          <a:lstStyle/>
          <a:p>
            <a:pPr fontAlgn="auto">
              <a:spcAft>
                <a:spcPts val="0"/>
              </a:spcAft>
              <a:defRPr/>
            </a:pPr>
            <a:r>
              <a:rPr lang="sv-SE">
                <a:ea typeface="ＭＳ Ｐゴシック"/>
              </a:rPr>
              <a:t>NIS-direktivet i Sverige</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sp>
        <p:nvSpPr>
          <p:cNvPr id="18435" name="Platshållare för text 6"/>
          <p:cNvSpPr>
            <a:spLocks noGrp="1"/>
          </p:cNvSpPr>
          <p:nvPr>
            <p:ph type="body" sz="quarter" idx="13"/>
          </p:nvPr>
        </p:nvSpPr>
        <p:spPr>
          <a:xfrm>
            <a:off x="532613" y="1265274"/>
            <a:ext cx="8420001" cy="3432139"/>
          </a:xfrm>
        </p:spPr>
        <p:txBody>
          <a:bodyPr/>
          <a:lstStyle/>
          <a:p>
            <a:pPr marL="0" indent="0">
              <a:buNone/>
            </a:pPr>
            <a:r>
              <a:rPr lang="sv-SE" sz="1600" b="1">
                <a:ea typeface="ＭＳ Ｐゴシック"/>
              </a:rPr>
              <a:t>EU:s NIS-direktiv införlivades under 2018 i svensk rättsordning genom ny lag och förordning:</a:t>
            </a:r>
          </a:p>
          <a:p>
            <a:pPr lvl="2"/>
            <a:r>
              <a:rPr lang="sv-SE" sz="1400" b="1">
                <a:ea typeface="ＭＳ Ｐゴシック"/>
                <a:hlinkClick r:id="rId3"/>
              </a:rPr>
              <a:t>Lag (2018:1174) </a:t>
            </a:r>
            <a:r>
              <a:rPr lang="sv-SE" sz="1400">
                <a:ea typeface="ＭＳ Ｐゴシック"/>
              </a:rPr>
              <a:t>om informationssäkerhet i samhällsviktiga och digitala tjänster</a:t>
            </a:r>
          </a:p>
          <a:p>
            <a:pPr lvl="2"/>
            <a:r>
              <a:rPr lang="sv-SE" sz="1400" b="1">
                <a:ea typeface="ＭＳ Ｐゴシック"/>
                <a:hlinkClick r:id="rId4"/>
              </a:rPr>
              <a:t>Förordning (2018:1175) </a:t>
            </a:r>
            <a:r>
              <a:rPr lang="sv-SE" sz="1400">
                <a:ea typeface="ＭＳ Ｐゴシック"/>
              </a:rPr>
              <a:t>om informationssäkerhet för samhällsviktiga och digitala tjänster</a:t>
            </a:r>
          </a:p>
          <a:p>
            <a:pPr marL="180975" lvl="2" indent="0">
              <a:buNone/>
            </a:pPr>
            <a:endParaRPr lang="sv-SE" sz="1200">
              <a:ea typeface="ＭＳ Ｐゴシック"/>
            </a:endParaRPr>
          </a:p>
          <a:p>
            <a:pPr marL="180975" lvl="2" indent="0">
              <a:buNone/>
            </a:pPr>
            <a:r>
              <a:rPr lang="sv-SE" sz="1400">
                <a:ea typeface="ＭＳ Ｐゴシック"/>
              </a:rPr>
              <a:t>Myndigheten för samhällsskydd och beredskap (MSB) äger lagstadgad föreskriftsrätt utifrån den nya lagen och förordningen</a:t>
            </a:r>
            <a:endParaRPr lang="sv-SE" sz="1400"/>
          </a:p>
          <a:p>
            <a:pPr marL="180975" lvl="2" indent="0">
              <a:buNone/>
            </a:pPr>
            <a:r>
              <a:rPr lang="sv-SE" sz="1400">
                <a:ea typeface="ＭＳ Ｐゴシック"/>
              </a:rPr>
              <a:t>MSB har föreskrivit att IVO är kontrollerande myndighet för kommunala aktörer inom hälso- och sjukvård</a:t>
            </a:r>
          </a:p>
          <a:p>
            <a:pPr marL="179070" indent="-179070"/>
            <a:endParaRPr lang="sv-SE">
              <a:latin typeface="Arial" charset="0"/>
            </a:endParaRPr>
          </a:p>
        </p:txBody>
      </p:sp>
    </p:spTree>
    <p:extLst>
      <p:ext uri="{BB962C8B-B14F-4D97-AF65-F5344CB8AC3E}">
        <p14:creationId xmlns:p14="http://schemas.microsoft.com/office/powerpoint/2010/main" val="3696605041"/>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32613" y="357188"/>
            <a:ext cx="6476199" cy="520700"/>
          </a:xfrm>
        </p:spPr>
        <p:txBody>
          <a:bodyPr/>
          <a:lstStyle/>
          <a:p>
            <a:pPr fontAlgn="auto">
              <a:spcAft>
                <a:spcPts val="0"/>
              </a:spcAft>
              <a:defRPr/>
            </a:pPr>
            <a:r>
              <a:rPr lang="sv-SE">
                <a:latin typeface="Arial" charset="0"/>
              </a:rPr>
              <a:t>Berörda samhällsviktiga funktioner: (Tjänster)</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sp>
        <p:nvSpPr>
          <p:cNvPr id="18435" name="Platshållare för text 6"/>
          <p:cNvSpPr>
            <a:spLocks noGrp="1"/>
          </p:cNvSpPr>
          <p:nvPr>
            <p:ph type="body" sz="quarter" idx="13"/>
          </p:nvPr>
        </p:nvSpPr>
        <p:spPr>
          <a:xfrm>
            <a:off x="532613" y="1265274"/>
            <a:ext cx="8420001" cy="3432139"/>
          </a:xfrm>
        </p:spPr>
        <p:txBody>
          <a:bodyPr/>
          <a:lstStyle/>
          <a:p>
            <a:pPr marL="0" indent="0">
              <a:buNone/>
            </a:pPr>
            <a:r>
              <a:rPr lang="sv-SE" sz="1600" b="1">
                <a:ea typeface="ＭＳ Ｐゴシック"/>
              </a:rPr>
              <a:t>Lagstiftningen gäller leverantörer av samhällsviktiga tjänster inom sektorerna:</a:t>
            </a:r>
          </a:p>
          <a:p>
            <a:pPr marL="179070" indent="-179070">
              <a:spcAft>
                <a:spcPts val="600"/>
              </a:spcAft>
            </a:pPr>
            <a:r>
              <a:rPr lang="sv-SE" sz="1400">
                <a:solidFill>
                  <a:srgbClr val="000000"/>
                </a:solidFill>
                <a:cs typeface="ＭＳ Ｐゴシック" charset="0"/>
              </a:rPr>
              <a:t>Energi</a:t>
            </a:r>
          </a:p>
          <a:p>
            <a:pPr marL="179070" indent="-179070">
              <a:spcAft>
                <a:spcPts val="600"/>
              </a:spcAft>
            </a:pPr>
            <a:r>
              <a:rPr lang="sv-SE" sz="1400">
                <a:solidFill>
                  <a:srgbClr val="000000"/>
                </a:solidFill>
                <a:cs typeface="ＭＳ Ｐゴシック" charset="0"/>
              </a:rPr>
              <a:t>Transporter</a:t>
            </a:r>
          </a:p>
          <a:p>
            <a:pPr marL="179070" indent="-179070">
              <a:spcAft>
                <a:spcPts val="600"/>
              </a:spcAft>
            </a:pPr>
            <a:r>
              <a:rPr lang="sv-SE" sz="1400">
                <a:solidFill>
                  <a:srgbClr val="000000"/>
                </a:solidFill>
                <a:cs typeface="ＭＳ Ｐゴシック" charset="0"/>
              </a:rPr>
              <a:t>Bankverksamhet</a:t>
            </a:r>
          </a:p>
          <a:p>
            <a:pPr marL="179070" indent="-179070">
              <a:spcAft>
                <a:spcPts val="600"/>
              </a:spcAft>
            </a:pPr>
            <a:r>
              <a:rPr lang="sv-SE" sz="1400">
                <a:solidFill>
                  <a:srgbClr val="000000"/>
                </a:solidFill>
                <a:cs typeface="ＭＳ Ｐゴシック" charset="0"/>
              </a:rPr>
              <a:t>Finansmarknadsinfrastruktur</a:t>
            </a:r>
          </a:p>
          <a:p>
            <a:pPr marL="179070" indent="-179070">
              <a:spcAft>
                <a:spcPts val="600"/>
              </a:spcAft>
            </a:pPr>
            <a:r>
              <a:rPr lang="sv-SE" sz="1400" b="1">
                <a:solidFill>
                  <a:srgbClr val="000000"/>
                </a:solidFill>
                <a:cs typeface="ＭＳ Ｐゴシック" charset="0"/>
              </a:rPr>
              <a:t>Hälso- och sjukvårdssektorn</a:t>
            </a:r>
          </a:p>
          <a:p>
            <a:pPr marL="179070" indent="-179070">
              <a:spcAft>
                <a:spcPts val="600"/>
              </a:spcAft>
            </a:pPr>
            <a:r>
              <a:rPr lang="sv-SE" sz="1400">
                <a:solidFill>
                  <a:srgbClr val="000000"/>
                </a:solidFill>
                <a:cs typeface="ＭＳ Ｐゴシック" charset="0"/>
              </a:rPr>
              <a:t>Leverans och distribution av dricksvatten</a:t>
            </a:r>
          </a:p>
          <a:p>
            <a:pPr marL="179070" indent="-179070">
              <a:spcAft>
                <a:spcPts val="600"/>
              </a:spcAft>
            </a:pPr>
            <a:r>
              <a:rPr lang="sv-SE" sz="1400">
                <a:solidFill>
                  <a:srgbClr val="000000"/>
                </a:solidFill>
                <a:cs typeface="ＭＳ Ｐゴシック" charset="0"/>
              </a:rPr>
              <a:t>Digital infrastruktur</a:t>
            </a:r>
          </a:p>
          <a:p>
            <a:pPr marL="179070" indent="-179070">
              <a:spcAft>
                <a:spcPts val="600"/>
              </a:spcAft>
            </a:pPr>
            <a:endParaRPr lang="sv-SE" sz="1400">
              <a:solidFill>
                <a:schemeClr val="tx1"/>
              </a:solidFill>
              <a:cs typeface="ＭＳ Ｐゴシック" charset="0"/>
            </a:endParaRPr>
          </a:p>
          <a:p>
            <a:pPr marL="0" indent="0">
              <a:buNone/>
            </a:pPr>
            <a:r>
              <a:rPr lang="sv-SE" sz="1400"/>
              <a:t>MSB har en bred roll kopplat till regleringen som bland annat innefattar föreskriftsrätt, samordning och mottagare av incidentrapporter</a:t>
            </a:r>
            <a:endParaRPr lang="sv-SE" sz="1400">
              <a:latin typeface="Arial" charset="0"/>
            </a:endParaRPr>
          </a:p>
          <a:p>
            <a:pPr marL="179070" indent="-179070"/>
            <a:endParaRPr lang="sv-SE" sz="1400">
              <a:latin typeface="Arial" charset="0"/>
            </a:endParaRPr>
          </a:p>
        </p:txBody>
      </p:sp>
    </p:spTree>
    <p:extLst>
      <p:ext uri="{BB962C8B-B14F-4D97-AF65-F5344CB8AC3E}">
        <p14:creationId xmlns:p14="http://schemas.microsoft.com/office/powerpoint/2010/main" val="1454391212"/>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32613" y="357188"/>
            <a:ext cx="6476199" cy="520700"/>
          </a:xfrm>
        </p:spPr>
        <p:txBody>
          <a:bodyPr/>
          <a:lstStyle/>
          <a:p>
            <a:pPr fontAlgn="auto">
              <a:spcAft>
                <a:spcPts val="0"/>
              </a:spcAft>
              <a:defRPr/>
            </a:pPr>
            <a:r>
              <a:rPr lang="sv-SE" err="1">
                <a:solidFill>
                  <a:schemeClr val="tx1">
                    <a:lumMod val="50000"/>
                  </a:schemeClr>
                </a:solidFill>
                <a:latin typeface="Calibri"/>
                <a:ea typeface="+mj-ea"/>
                <a:cs typeface="Calibri"/>
              </a:rPr>
              <a:t>MSB:s</a:t>
            </a:r>
            <a:r>
              <a:rPr lang="sv-SE">
                <a:solidFill>
                  <a:schemeClr val="tx1">
                    <a:lumMod val="50000"/>
                  </a:schemeClr>
                </a:solidFill>
                <a:latin typeface="Calibri"/>
                <a:ea typeface="+mj-ea"/>
                <a:cs typeface="Calibri"/>
              </a:rPr>
              <a:t> föreskrifter </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sp>
        <p:nvSpPr>
          <p:cNvPr id="18435" name="Platshållare för text 6"/>
          <p:cNvSpPr>
            <a:spLocks noGrp="1"/>
          </p:cNvSpPr>
          <p:nvPr>
            <p:ph type="body" sz="quarter" idx="13"/>
          </p:nvPr>
        </p:nvSpPr>
        <p:spPr>
          <a:xfrm>
            <a:off x="532614" y="905440"/>
            <a:ext cx="7219138" cy="3763749"/>
          </a:xfrm>
        </p:spPr>
        <p:txBody>
          <a:bodyPr/>
          <a:lstStyle/>
          <a:p>
            <a:pPr marL="0" indent="0">
              <a:buNone/>
            </a:pPr>
            <a:r>
              <a:rPr lang="sv-SE" sz="1600" b="1">
                <a:ea typeface="ＭＳ Ｐゴシック"/>
              </a:rPr>
              <a:t>MSB och tillsynsmyndigheterna har föreskriftsrätt kopplat till NIS-regleringen:</a:t>
            </a:r>
            <a:endParaRPr lang="sv-SE" sz="1600" b="1"/>
          </a:p>
          <a:p>
            <a:pPr marL="285750" indent="-285750"/>
            <a:r>
              <a:rPr lang="sv-SE" sz="1400" b="1">
                <a:ea typeface="ＭＳ Ｐゴシック"/>
                <a:hlinkClick r:id="rId3"/>
              </a:rPr>
              <a:t>MSBFS 2018:7</a:t>
            </a:r>
            <a:r>
              <a:rPr lang="sv-SE" sz="1400">
                <a:ea typeface="ＭＳ Ｐゴシック"/>
              </a:rPr>
              <a:t> föreskrifter om </a:t>
            </a:r>
            <a:r>
              <a:rPr lang="sv-SE" sz="1400" b="1" i="1">
                <a:ea typeface="ＭＳ Ｐゴシック"/>
              </a:rPr>
              <a:t>anmälan och identifiering av leverantörer</a:t>
            </a:r>
            <a:r>
              <a:rPr lang="sv-SE" sz="1400">
                <a:ea typeface="ＭＳ Ｐゴシック"/>
              </a:rPr>
              <a:t> av samhällsviktiga tjänster</a:t>
            </a:r>
            <a:endParaRPr lang="sv-SE" sz="1400"/>
          </a:p>
          <a:p>
            <a:pPr marL="285750" indent="-285750"/>
            <a:r>
              <a:rPr lang="sv-SE" sz="1400" b="1">
                <a:ea typeface="ＭＳ Ｐゴシック"/>
                <a:hlinkClick r:id="rId4"/>
              </a:rPr>
              <a:t>MSBFS 2018:8</a:t>
            </a:r>
            <a:r>
              <a:rPr lang="sv-SE" sz="1400" b="1">
                <a:ea typeface="ＭＳ Ｐゴシック"/>
              </a:rPr>
              <a:t> </a:t>
            </a:r>
            <a:r>
              <a:rPr lang="sv-SE" sz="1400">
                <a:ea typeface="ＭＳ Ｐゴシック"/>
              </a:rPr>
              <a:t>föreskrifter och allmänna råd om </a:t>
            </a:r>
            <a:r>
              <a:rPr lang="sv-SE" sz="1400" b="1" i="1">
                <a:ea typeface="ＭＳ Ｐゴシック"/>
              </a:rPr>
              <a:t>informationssäkerhet</a:t>
            </a:r>
            <a:r>
              <a:rPr lang="sv-SE" sz="1400">
                <a:ea typeface="ＭＳ Ｐゴシック"/>
              </a:rPr>
              <a:t> för leverantörer av samhällsviktiga tjänster</a:t>
            </a:r>
            <a:endParaRPr lang="sv-SE" sz="1400"/>
          </a:p>
          <a:p>
            <a:pPr marL="285750" indent="-285750"/>
            <a:r>
              <a:rPr lang="sv-SE" sz="1400" b="1">
                <a:ea typeface="ＭＳ Ｐゴシック"/>
                <a:hlinkClick r:id="rId5"/>
              </a:rPr>
              <a:t>MSBFS 2018:9</a:t>
            </a:r>
            <a:r>
              <a:rPr lang="sv-SE" sz="1400" b="1">
                <a:ea typeface="ＭＳ Ｐゴシック"/>
              </a:rPr>
              <a:t> </a:t>
            </a:r>
            <a:r>
              <a:rPr lang="sv-SE" sz="1400">
                <a:ea typeface="ＭＳ Ｐゴシック"/>
              </a:rPr>
              <a:t>föreskrifter och allmänna råd om </a:t>
            </a:r>
            <a:r>
              <a:rPr lang="sv-SE" sz="1400" b="1" i="1">
                <a:ea typeface="ＭＳ Ｐゴシック"/>
              </a:rPr>
              <a:t>rapportering av incidenter</a:t>
            </a:r>
            <a:r>
              <a:rPr lang="sv-SE" sz="1400">
                <a:ea typeface="ＭＳ Ｐゴシック"/>
              </a:rPr>
              <a:t> för leverantörer av samhällsviktiga tjänster</a:t>
            </a:r>
            <a:endParaRPr lang="sv-SE" sz="1400"/>
          </a:p>
          <a:p>
            <a:pPr marL="285750" indent="-285750"/>
            <a:r>
              <a:rPr lang="sv-SE" sz="1400" b="1">
                <a:ea typeface="ＭＳ Ｐゴシック"/>
                <a:hlinkClick r:id="rId6"/>
              </a:rPr>
              <a:t>MSBF 2018:11</a:t>
            </a:r>
            <a:r>
              <a:rPr lang="sv-SE" sz="1400" b="1">
                <a:ea typeface="ＭＳ Ｐゴシック"/>
              </a:rPr>
              <a:t> </a:t>
            </a:r>
            <a:r>
              <a:rPr lang="sv-SE" sz="1400">
                <a:ea typeface="ＭＳ Ｐゴシック"/>
              </a:rPr>
              <a:t>föreskrifter och allmänna råd om </a:t>
            </a:r>
            <a:r>
              <a:rPr lang="sv-SE" sz="1400" b="1" i="1">
                <a:ea typeface="ＭＳ Ｐゴシック"/>
              </a:rPr>
              <a:t>frivillig rapportering av incidenter</a:t>
            </a:r>
            <a:r>
              <a:rPr lang="sv-SE" sz="1400">
                <a:ea typeface="ＭＳ Ｐゴシック"/>
              </a:rPr>
              <a:t> i tjänster som är viktiga för samhällets funktionalitet</a:t>
            </a:r>
            <a:endParaRPr lang="sv-SE" sz="1400">
              <a:solidFill>
                <a:schemeClr val="accent5"/>
              </a:solidFill>
            </a:endParaRPr>
          </a:p>
          <a:p>
            <a:pPr marL="179070" indent="-179070"/>
            <a:endParaRPr lang="sv-SE" sz="1200">
              <a:latin typeface="Arial" charset="0"/>
            </a:endParaRPr>
          </a:p>
        </p:txBody>
      </p:sp>
    </p:spTree>
    <p:extLst>
      <p:ext uri="{BB962C8B-B14F-4D97-AF65-F5344CB8AC3E}">
        <p14:creationId xmlns:p14="http://schemas.microsoft.com/office/powerpoint/2010/main" val="2909632177"/>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E38B3A-9CF4-47D4-8562-FE1BA65AEF6D}"/>
              </a:ext>
            </a:extLst>
          </p:cNvPr>
          <p:cNvSpPr>
            <a:spLocks noGrp="1"/>
          </p:cNvSpPr>
          <p:nvPr>
            <p:ph type="title"/>
          </p:nvPr>
        </p:nvSpPr>
        <p:spPr/>
        <p:txBody>
          <a:bodyPr/>
          <a:lstStyle/>
          <a:p>
            <a:r>
              <a:rPr lang="sv-SE">
                <a:ea typeface="ＭＳ Ｐゴシック"/>
              </a:rPr>
              <a:t>NIS-KRAV</a:t>
            </a:r>
            <a:endParaRPr lang="sv-SE"/>
          </a:p>
        </p:txBody>
      </p:sp>
      <p:sp>
        <p:nvSpPr>
          <p:cNvPr id="3" name="Platshållare för text 2">
            <a:extLst>
              <a:ext uri="{FF2B5EF4-FFF2-40B4-BE49-F238E27FC236}">
                <a16:creationId xmlns:a16="http://schemas.microsoft.com/office/drawing/2014/main" id="{D9A9FAFE-C3AC-4DDD-BEF8-DA52921B0668}"/>
              </a:ext>
            </a:extLst>
          </p:cNvPr>
          <p:cNvSpPr>
            <a:spLocks noGrp="1"/>
          </p:cNvSpPr>
          <p:nvPr>
            <p:ph type="body" sz="quarter" idx="13"/>
          </p:nvPr>
        </p:nvSpPr>
        <p:spPr/>
        <p:txBody>
          <a:bodyPr/>
          <a:lstStyle/>
          <a:p>
            <a:pPr marL="0" indent="0">
              <a:buNone/>
            </a:pPr>
            <a:r>
              <a:rPr lang="sv-SE" sz="1600">
                <a:ea typeface="ＭＳ Ｐゴシック"/>
              </a:rPr>
              <a:t>Leverantörer av samhällsviktiga tjänster och digitala tjänster* ska:</a:t>
            </a:r>
            <a:br>
              <a:rPr lang="sv-SE" sz="1600">
                <a:ea typeface="ＭＳ Ｐゴシック"/>
              </a:rPr>
            </a:br>
            <a:endParaRPr lang="sv-SE" sz="1100" i="1">
              <a:ea typeface="ＭＳ Ｐゴシック"/>
            </a:endParaRPr>
          </a:p>
          <a:p>
            <a:pPr marL="523875" lvl="1" indent="-342900">
              <a:buAutoNum type="arabicPeriod"/>
            </a:pPr>
            <a:r>
              <a:rPr lang="sv-SE" sz="1400" b="1">
                <a:ea typeface="ＭＳ Ｐゴシック"/>
              </a:rPr>
              <a:t>bedriva ett systematiskt och riskbaserat informationssäkerhetsarbete </a:t>
            </a:r>
            <a:br>
              <a:rPr lang="sv-SE" sz="1400" b="1">
                <a:ea typeface="ＭＳ Ｐゴシック"/>
              </a:rPr>
            </a:br>
            <a:r>
              <a:rPr lang="sv-SE" sz="1100" b="1" i="1">
                <a:ea typeface="ＭＳ Ｐゴシック"/>
              </a:rPr>
              <a:t>(enligt </a:t>
            </a:r>
            <a:r>
              <a:rPr lang="sv-SE" sz="1100" b="1" i="1">
                <a:ea typeface="ＭＳ Ｐゴシック"/>
                <a:hlinkClick r:id="rId2"/>
              </a:rPr>
              <a:t>MSBFS 2018:8</a:t>
            </a:r>
            <a:r>
              <a:rPr lang="sv-SE" sz="1100" b="1" i="1">
                <a:ea typeface="ＭＳ Ｐゴシック"/>
              </a:rPr>
              <a:t>)</a:t>
            </a:r>
            <a:endParaRPr lang="sv-SE" sz="1100" b="1" i="1"/>
          </a:p>
          <a:p>
            <a:pPr marL="523875" lvl="1" indent="-342900">
              <a:buAutoNum type="arabicPeriod"/>
            </a:pPr>
            <a:r>
              <a:rPr lang="sv-SE" sz="1400" b="1">
                <a:ea typeface="ＭＳ Ｐゴシック"/>
              </a:rPr>
              <a:t>rapportera NIS-incidenter</a:t>
            </a:r>
            <a:r>
              <a:rPr lang="sv-SE" sz="1400">
                <a:ea typeface="ＭＳ Ｐゴシック"/>
              </a:rPr>
              <a:t> till MSB </a:t>
            </a:r>
            <a:br>
              <a:rPr lang="sv-SE" sz="1400">
                <a:ea typeface="ＭＳ Ｐゴシック"/>
              </a:rPr>
            </a:br>
            <a:r>
              <a:rPr lang="sv-SE" sz="1100" i="1">
                <a:ea typeface="ＭＳ Ｐゴシック"/>
              </a:rPr>
              <a:t>(enligt </a:t>
            </a:r>
            <a:r>
              <a:rPr lang="sv-SE" sz="1100" i="1">
                <a:ea typeface="ＭＳ Ｐゴシック"/>
                <a:hlinkClick r:id="rId3"/>
              </a:rPr>
              <a:t>MSBFS 2018:9</a:t>
            </a:r>
            <a:r>
              <a:rPr lang="sv-SE" sz="1100" i="1">
                <a:ea typeface="ＭＳ Ｐゴシック"/>
              </a:rPr>
              <a:t>)</a:t>
            </a:r>
            <a:endParaRPr lang="sv-SE" sz="1100" i="1"/>
          </a:p>
          <a:p>
            <a:pPr marL="180975" lvl="1" indent="0">
              <a:buNone/>
            </a:pPr>
            <a:endParaRPr lang="sv-SE" sz="1400" i="1">
              <a:ea typeface="ＭＳ Ｐゴシック"/>
            </a:endParaRPr>
          </a:p>
          <a:p>
            <a:pPr marL="180975" lvl="1" indent="0">
              <a:buNone/>
            </a:pPr>
            <a:r>
              <a:rPr lang="sv-SE" sz="1400" i="1">
                <a:ea typeface="ＭＳ Ｐゴシック"/>
              </a:rPr>
              <a:t>Det är även möjligt för frivilliga att rapportera incidenter inom ramen för NIS-regleringen.</a:t>
            </a:r>
            <a:br>
              <a:rPr lang="sv-SE" sz="1400" i="1">
                <a:ea typeface="ＭＳ Ｐゴシック"/>
              </a:rPr>
            </a:br>
            <a:r>
              <a:rPr lang="sv-SE" sz="1100" i="1">
                <a:ea typeface="ＭＳ Ｐゴシック"/>
              </a:rPr>
              <a:t>(enligt </a:t>
            </a:r>
            <a:r>
              <a:rPr lang="sv-SE" sz="1100" i="1">
                <a:ea typeface="ＭＳ Ｐゴシック"/>
                <a:hlinkClick r:id="rId4"/>
              </a:rPr>
              <a:t>MSBFS 2018:11</a:t>
            </a:r>
            <a:r>
              <a:rPr lang="sv-SE" sz="1100" i="1">
                <a:ea typeface="ＭＳ Ｐゴシック"/>
              </a:rPr>
              <a:t>)</a:t>
            </a:r>
            <a:endParaRPr lang="sv-SE" sz="1100" i="1"/>
          </a:p>
          <a:p>
            <a:pPr marL="179070" indent="-179070"/>
            <a:endParaRPr lang="sv-SE" sz="1200" i="1">
              <a:ea typeface="ＭＳ Ｐゴシック"/>
            </a:endParaRPr>
          </a:p>
          <a:p>
            <a:pPr marL="0" indent="0">
              <a:buNone/>
            </a:pPr>
            <a:br>
              <a:rPr lang="sv-SE" sz="1200" i="1">
                <a:ea typeface="ＭＳ Ｐゴシック"/>
              </a:rPr>
            </a:br>
            <a:r>
              <a:rPr lang="sv-SE" sz="1050" i="1">
                <a:ea typeface="ＭＳ Ｐゴシック"/>
              </a:rPr>
              <a:t>(*Definieras i </a:t>
            </a:r>
            <a:r>
              <a:rPr lang="sv-SE" sz="1050" i="1">
                <a:ea typeface="ＭＳ Ｐゴシック"/>
                <a:hlinkClick r:id="rId5"/>
              </a:rPr>
              <a:t>MSBFS 2018:7</a:t>
            </a:r>
            <a:r>
              <a:rPr lang="sv-SE" sz="1050" i="1">
                <a:ea typeface="ＭＳ Ｐゴシック"/>
              </a:rPr>
              <a:t>) </a:t>
            </a:r>
            <a:endParaRPr lang="sv-SE" sz="1050">
              <a:ea typeface="ＭＳ Ｐゴシック"/>
            </a:endParaRPr>
          </a:p>
        </p:txBody>
      </p:sp>
    </p:spTree>
    <p:extLst>
      <p:ext uri="{BB962C8B-B14F-4D97-AF65-F5344CB8AC3E}">
        <p14:creationId xmlns:p14="http://schemas.microsoft.com/office/powerpoint/2010/main" val="166885466"/>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32613" y="357188"/>
            <a:ext cx="6476199" cy="520700"/>
          </a:xfrm>
        </p:spPr>
        <p:txBody>
          <a:bodyPr/>
          <a:lstStyle/>
          <a:p>
            <a:pPr fontAlgn="auto">
              <a:spcAft>
                <a:spcPts val="0"/>
              </a:spcAft>
              <a:defRPr/>
            </a:pPr>
            <a:r>
              <a:rPr lang="sv-SE">
                <a:solidFill>
                  <a:schemeClr val="tx1">
                    <a:lumMod val="50000"/>
                  </a:schemeClr>
                </a:solidFill>
                <a:latin typeface="Calibri"/>
                <a:ea typeface="+mj-ea"/>
                <a:cs typeface="Calibri"/>
              </a:rPr>
              <a:t>Incidentrapportering</a:t>
            </a:r>
            <a:endParaRPr lang="sv-SE">
              <a:solidFill>
                <a:schemeClr val="tx1">
                  <a:lumMod val="50000"/>
                </a:schemeClr>
              </a:solidFill>
              <a:latin typeface="Calibri" panose="020F0502020204030204" pitchFamily="34" charset="0"/>
              <a:ea typeface="+mj-ea"/>
              <a:cs typeface="Calibri" panose="020F0502020204030204" pitchFamily="34" charset="0"/>
            </a:endParaRPr>
          </a:p>
        </p:txBody>
      </p:sp>
      <p:sp>
        <p:nvSpPr>
          <p:cNvPr id="18435" name="Platshållare för text 6"/>
          <p:cNvSpPr>
            <a:spLocks noGrp="1"/>
          </p:cNvSpPr>
          <p:nvPr>
            <p:ph type="body" sz="quarter" idx="13"/>
          </p:nvPr>
        </p:nvSpPr>
        <p:spPr>
          <a:xfrm>
            <a:off x="532613" y="1265274"/>
            <a:ext cx="8420001" cy="3432139"/>
          </a:xfrm>
        </p:spPr>
        <p:txBody>
          <a:bodyPr/>
          <a:lstStyle/>
          <a:p>
            <a:pPr marL="0" indent="0">
              <a:buNone/>
            </a:pPr>
            <a:r>
              <a:rPr lang="sv-SE" sz="1600" b="1">
                <a:ea typeface="ＭＳ Ｐゴシック"/>
              </a:rPr>
              <a:t>Utdrag ur PM från Göteborgs Stads avdelning för samhällsskydd och beredskap, 28 november 2018 Diarienummer: 0650/18:</a:t>
            </a:r>
            <a:endParaRPr lang="sv-SE" sz="1600" b="1"/>
          </a:p>
          <a:p>
            <a:pPr marL="0" indent="0">
              <a:buNone/>
            </a:pPr>
            <a:r>
              <a:rPr lang="sv-SE" sz="1400" i="1">
                <a:ea typeface="ＭＳ Ｐゴシック"/>
              </a:rPr>
              <a:t>"-Samtliga verksamheter som berörs av NIS-regleringen ska rapportera incidenter till MSB. Incidenter som ska rapporteras är sådana som har betydande inverkan på kontinuiteten i en samhällsviktig tjänst."</a:t>
            </a:r>
            <a:endParaRPr lang="sv-SE" sz="1400" i="1"/>
          </a:p>
          <a:p>
            <a:pPr marL="0" indent="0">
              <a:buNone/>
            </a:pPr>
            <a:endParaRPr lang="sv-SE">
              <a:latin typeface="Arial" charset="0"/>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a:xfrm>
            <a:off x="532613" y="357188"/>
            <a:ext cx="6476199" cy="520700"/>
          </a:xfrm>
        </p:spPr>
        <p:txBody>
          <a:bodyPr/>
          <a:lstStyle/>
          <a:p>
            <a:pPr>
              <a:spcAft>
                <a:spcPts val="0"/>
              </a:spcAft>
              <a:defRPr/>
            </a:pPr>
            <a:r>
              <a:rPr lang="sv-SE" b="0">
                <a:ea typeface="+mj-ea"/>
              </a:rPr>
              <a:t>Rapporteringspliktig incident</a:t>
            </a:r>
            <a:endParaRPr lang="sv-SE">
              <a:ea typeface="+mj-ea"/>
            </a:endParaRPr>
          </a:p>
        </p:txBody>
      </p:sp>
      <p:sp>
        <p:nvSpPr>
          <p:cNvPr id="18435" name="Platshållare för text 6"/>
          <p:cNvSpPr>
            <a:spLocks noGrp="1"/>
          </p:cNvSpPr>
          <p:nvPr>
            <p:ph type="body" sz="quarter" idx="13"/>
          </p:nvPr>
        </p:nvSpPr>
        <p:spPr>
          <a:xfrm>
            <a:off x="532613" y="1265274"/>
            <a:ext cx="8420001" cy="3432139"/>
          </a:xfrm>
        </p:spPr>
        <p:txBody>
          <a:bodyPr/>
          <a:lstStyle/>
          <a:p>
            <a:pPr marL="0" indent="0">
              <a:buNone/>
            </a:pPr>
            <a:r>
              <a:rPr lang="sv-SE" sz="1600" b="1">
                <a:ea typeface="ＭＳ Ｐゴシック"/>
              </a:rPr>
              <a:t>Rapporteringspliktig incident enligt </a:t>
            </a:r>
            <a:r>
              <a:rPr lang="sv-SE" sz="1600" b="1">
                <a:ea typeface="ＭＳ Ｐゴシック"/>
                <a:hlinkClick r:id="rId3"/>
              </a:rPr>
              <a:t>MSBFS 2018:9</a:t>
            </a:r>
            <a:endParaRPr lang="sv-SE" sz="1600" b="1"/>
          </a:p>
          <a:p>
            <a:pPr marL="179070" indent="-179070"/>
            <a:r>
              <a:rPr lang="sv-SE" sz="1400">
                <a:ea typeface="ＭＳ Ｐゴシック"/>
              </a:rPr>
              <a:t>1 § Incidenter som orsakar störningar vilka får betydande inverkan på kontinuiteten i den samhällsviktiga tjänsten är rapporteringspliktiga enligt 18 § lagen (2018:1174) om informationssäkerhet för samhällsviktiga och digitala tjänster. </a:t>
            </a:r>
          </a:p>
          <a:p>
            <a:pPr marL="179070" indent="-179070"/>
            <a:endParaRPr lang="sv-SE">
              <a:latin typeface="Arial" charset="0"/>
            </a:endParaRPr>
          </a:p>
        </p:txBody>
      </p:sp>
    </p:spTree>
    <p:extLst>
      <p:ext uri="{BB962C8B-B14F-4D97-AF65-F5344CB8AC3E}">
        <p14:creationId xmlns:p14="http://schemas.microsoft.com/office/powerpoint/2010/main" val="1012341523"/>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80D898-B2D2-4BF5-84C8-1C6605FBB1FF}"/>
              </a:ext>
            </a:extLst>
          </p:cNvPr>
          <p:cNvSpPr>
            <a:spLocks noGrp="1"/>
          </p:cNvSpPr>
          <p:nvPr>
            <p:ph type="title"/>
          </p:nvPr>
        </p:nvSpPr>
        <p:spPr>
          <a:xfrm>
            <a:off x="446389" y="370888"/>
            <a:ext cx="7282227" cy="535412"/>
          </a:xfrm>
        </p:spPr>
        <p:txBody>
          <a:bodyPr/>
          <a:lstStyle/>
          <a:p>
            <a:r>
              <a:rPr lang="sv-SE" b="0">
                <a:ea typeface="ＭＳ Ｐゴシック"/>
              </a:rPr>
              <a:t>Hur går vi vidare?</a:t>
            </a:r>
            <a:endParaRPr lang="sv-SE" b="0"/>
          </a:p>
        </p:txBody>
      </p:sp>
      <p:sp>
        <p:nvSpPr>
          <p:cNvPr id="3" name="Pil: nedåt 2">
            <a:extLst>
              <a:ext uri="{FF2B5EF4-FFF2-40B4-BE49-F238E27FC236}">
                <a16:creationId xmlns:a16="http://schemas.microsoft.com/office/drawing/2014/main" id="{482706E0-412A-46EC-949F-B336FA14AA4B}"/>
              </a:ext>
            </a:extLst>
          </p:cNvPr>
          <p:cNvSpPr/>
          <p:nvPr/>
        </p:nvSpPr>
        <p:spPr>
          <a:xfrm>
            <a:off x="3377185" y="4058101"/>
            <a:ext cx="2396686" cy="625629"/>
          </a:xfrm>
          <a:prstGeom prst="downArrow">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5" name="Rubrik 1">
            <a:extLst>
              <a:ext uri="{FF2B5EF4-FFF2-40B4-BE49-F238E27FC236}">
                <a16:creationId xmlns:a16="http://schemas.microsoft.com/office/drawing/2014/main" id="{1C520D71-4B2E-4CE9-A7BE-435FEEE43322}"/>
              </a:ext>
            </a:extLst>
          </p:cNvPr>
          <p:cNvSpPr txBox="1">
            <a:spLocks/>
          </p:cNvSpPr>
          <p:nvPr/>
        </p:nvSpPr>
        <p:spPr>
          <a:xfrm>
            <a:off x="718733" y="897233"/>
            <a:ext cx="6738950" cy="3350578"/>
          </a:xfrm>
          <a:prstGeom prst="rect">
            <a:avLst/>
          </a:prstGeom>
        </p:spPr>
        <p:txBody>
          <a:bodyPr vert="horz" lIns="0" tIns="0" rIns="0" bIns="0" rtlCol="0" anchor="ctr" anchorCtr="0">
            <a:noAutofit/>
          </a:bodyPr>
          <a:lstStyle>
            <a:lvl1pPr algn="l" defTabSz="457200" rtl="0" eaLnBrk="1" fontAlgn="base" hangingPunct="1">
              <a:lnSpc>
                <a:spcPts val="2700"/>
              </a:lnSpc>
              <a:spcBef>
                <a:spcPct val="0"/>
              </a:spcBef>
              <a:spcAft>
                <a:spcPct val="0"/>
              </a:spcAft>
              <a:defRPr sz="2800" b="1" spc="50">
                <a:solidFill>
                  <a:srgbClr val="2C2C2C"/>
                </a:solidFill>
                <a:latin typeface="Arial"/>
                <a:ea typeface="ＭＳ Ｐゴシック" charset="0"/>
                <a:cs typeface="Arial"/>
              </a:defRPr>
            </a:lvl1pPr>
            <a:lvl2pPr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2pPr>
            <a:lvl3pPr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3pPr>
            <a:lvl4pPr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4pPr>
            <a:lvl5pPr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5pPr>
            <a:lvl6pPr marL="457200"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6pPr>
            <a:lvl7pPr marL="914400"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7pPr>
            <a:lvl8pPr marL="1371600"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8pPr>
            <a:lvl9pPr marL="1828800" algn="l" defTabSz="457200" rtl="0" eaLnBrk="1" fontAlgn="base" hangingPunct="1">
              <a:lnSpc>
                <a:spcPts val="2700"/>
              </a:lnSpc>
              <a:spcBef>
                <a:spcPct val="0"/>
              </a:spcBef>
              <a:spcAft>
                <a:spcPct val="0"/>
              </a:spcAft>
              <a:defRPr sz="2800" b="1">
                <a:solidFill>
                  <a:srgbClr val="2C2C2C"/>
                </a:solidFill>
                <a:latin typeface="Arial" charset="0"/>
                <a:ea typeface="ＭＳ Ｐゴシック" charset="0"/>
              </a:defRPr>
            </a:lvl9pPr>
          </a:lstStyle>
          <a:p>
            <a:endParaRPr lang="sv-SE" sz="1400" b="0">
              <a:ea typeface="ＭＳ Ｐゴシック"/>
            </a:endParaRPr>
          </a:p>
        </p:txBody>
      </p:sp>
      <p:sp>
        <p:nvSpPr>
          <p:cNvPr id="6" name="textruta 5">
            <a:extLst>
              <a:ext uri="{FF2B5EF4-FFF2-40B4-BE49-F238E27FC236}">
                <a16:creationId xmlns:a16="http://schemas.microsoft.com/office/drawing/2014/main" id="{A1FA6261-0289-4AC6-8BEB-236AAA242CB3}"/>
              </a:ext>
            </a:extLst>
          </p:cNvPr>
          <p:cNvSpPr txBox="1"/>
          <p:nvPr/>
        </p:nvSpPr>
        <p:spPr>
          <a:xfrm>
            <a:off x="446389" y="895689"/>
            <a:ext cx="8219763"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1600" dirty="0">
                <a:solidFill>
                  <a:srgbClr val="000000"/>
                </a:solidFill>
                <a:latin typeface="Arial"/>
                <a:ea typeface="ＭＳ Ｐゴシック"/>
              </a:rPr>
              <a:t>En modell för hantering av NIS-incident inom GBG Stads hälso- och sjukvård har utarbetats.​​</a:t>
            </a:r>
          </a:p>
          <a:p>
            <a:br>
              <a:rPr lang="sv-SE" sz="1600" dirty="0"/>
            </a:br>
            <a:r>
              <a:rPr lang="sv-SE" sz="1600" dirty="0">
                <a:solidFill>
                  <a:srgbClr val="000000"/>
                </a:solidFill>
                <a:latin typeface="Arial"/>
                <a:ea typeface="ＭＳ Ｐゴシック"/>
              </a:rPr>
              <a:t>​Modellen är framtagen av en arbetsgrupp bestående av utvecklingsledare inom säkerhet och krisberedskap samt IT i nära samverkan med HSE områdeschefer samt andra representanter för lokala hälso- och sjukvårdsenheter.</a:t>
            </a:r>
          </a:p>
          <a:p>
            <a:endParaRPr lang="sv-SE" sz="1600" b="1">
              <a:latin typeface="Arial" panose="020B0604020202020204" pitchFamily="34" charset="0"/>
              <a:cs typeface="Arial" panose="020B0604020202020204" pitchFamily="34" charset="0"/>
            </a:endParaRPr>
          </a:p>
          <a:p>
            <a:r>
              <a:rPr lang="sv-SE" sz="1600" dirty="0">
                <a:solidFill>
                  <a:srgbClr val="000000"/>
                </a:solidFill>
                <a:latin typeface="Arial"/>
                <a:ea typeface="ＭＳ Ｐゴシック"/>
                <a:cs typeface="Arial"/>
              </a:rPr>
              <a:t>Modellen tar avstamp ur och kopplar till befintliga rutiner och processer för avvikelsehantering inom stadsdelsförvaltningarnas hälso- och sjukvårdsområde.</a:t>
            </a:r>
          </a:p>
          <a:p>
            <a:endParaRPr lang="sv-SE" sz="1600" b="1">
              <a:latin typeface="Arial" panose="020B0604020202020204" pitchFamily="34" charset="0"/>
              <a:cs typeface="Arial" panose="020B0604020202020204" pitchFamily="34" charset="0"/>
            </a:endParaRPr>
          </a:p>
          <a:p>
            <a:r>
              <a:rPr lang="sv-SE" sz="1600" dirty="0">
                <a:solidFill>
                  <a:srgbClr val="000000"/>
                </a:solidFill>
                <a:latin typeface="Arial"/>
                <a:ea typeface="ＭＳ Ｐゴシック"/>
                <a:cs typeface="Arial"/>
              </a:rPr>
              <a:t>Den ska ses som en rekommendation och övergripande stöd för fortsatt arbete med inrättande av egen NIS-organisation inom respektive förvaltning. Roller och ansvar beskrivs, dvs VAD ska göras, men VEM som sedan ska utföra och ansvara är upp till varje förvaltning och/eller funktionsgrupp att avgöra.</a:t>
            </a:r>
            <a:endParaRPr lang="sv-SE" sz="16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6721882"/>
      </p:ext>
    </p:extLst>
  </p:cSld>
  <p:clrMapOvr>
    <a:masterClrMapping/>
  </p:clrMapOvr>
  <p:transition spd="med">
    <p:fade/>
  </p:transition>
</p:sld>
</file>

<file path=ppt/theme/theme1.xml><?xml version="1.0" encoding="utf-8"?>
<a:theme xmlns:a="http://schemas.openxmlformats.org/drawingml/2006/main" name="GBG-Stad-Mall_enkel_LILA_SV_wide">
  <a:themeElements>
    <a:clrScheme name="GBG-stad-färgtema">
      <a:dk1>
        <a:srgbClr val="575757"/>
      </a:dk1>
      <a:lt1>
        <a:sysClr val="window" lastClr="FFFFFF"/>
      </a:lt1>
      <a:dk2>
        <a:srgbClr val="575757"/>
      </a:dk2>
      <a:lt2>
        <a:srgbClr val="FFFFFF"/>
      </a:lt2>
      <a:accent1>
        <a:srgbClr val="1475B8"/>
      </a:accent1>
      <a:accent2>
        <a:srgbClr val="F18700"/>
      </a:accent2>
      <a:accent3>
        <a:srgbClr val="9DCBCD"/>
      </a:accent3>
      <a:accent4>
        <a:srgbClr val="727BA0"/>
      </a:accent4>
      <a:accent5>
        <a:srgbClr val="BD0066"/>
      </a:accent5>
      <a:accent6>
        <a:srgbClr val="C1C12A"/>
      </a:accent6>
      <a:hlink>
        <a:srgbClr val="1475B8"/>
      </a:hlink>
      <a:folHlink>
        <a:srgbClr val="9DCBCD"/>
      </a:folHlink>
    </a:clrScheme>
    <a:fontScheme name="GBG-Stad-teckensnit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95000"/>
          </a:schemeClr>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1600" b="1" dirty="0" err="1" smtClean="0">
            <a:latin typeface="Arial" panose="020B0604020202020204" pitchFamily="34" charset="0"/>
            <a:cs typeface="Arial" panose="020B0604020202020204" pitchFamily="34" charset="0"/>
          </a:defRPr>
        </a:defPPr>
      </a:lstStyle>
    </a:tx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6c9bde8-cefc-4d80-9305-890f61d5b7cf">
      <UserInfo>
        <DisplayName>Mona Månsson</DisplayName>
        <AccountId>30</AccountId>
        <AccountType/>
      </UserInfo>
      <UserInfo>
        <DisplayName>Johanna Frisk</DisplayName>
        <AccountId>31</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3BC3E7091F74584593080A66C0F9EEFB" ma:contentTypeVersion="10" ma:contentTypeDescription="Skapa ett nytt dokument." ma:contentTypeScope="" ma:versionID="f188b36ed7ae83216aba385fe48aa4e4">
  <xsd:schema xmlns:xsd="http://www.w3.org/2001/XMLSchema" xmlns:xs="http://www.w3.org/2001/XMLSchema" xmlns:p="http://schemas.microsoft.com/office/2006/metadata/properties" xmlns:ns3="0ac899a7-212f-4af4-bf6e-68ea302a858c" xmlns:ns4="56c9bde8-cefc-4d80-9305-890f61d5b7cf" targetNamespace="http://schemas.microsoft.com/office/2006/metadata/properties" ma:root="true" ma:fieldsID="500e7be32b53f3dd444be5aeeb997b96" ns3:_="" ns4:_="">
    <xsd:import namespace="0ac899a7-212f-4af4-bf6e-68ea302a858c"/>
    <xsd:import namespace="56c9bde8-cefc-4d80-9305-890f61d5b7c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c899a7-212f-4af4-bf6e-68ea302a858c"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6c9bde8-cefc-4d80-9305-890f61d5b7cf" elementFormDefault="qualified">
    <xsd:import namespace="http://schemas.microsoft.com/office/2006/documentManagement/types"/>
    <xsd:import namespace="http://schemas.microsoft.com/office/infopath/2007/PartnerControls"/>
    <xsd:element name="SharedWithUsers" ma:index="10" nillable="true" ma:displayName="Delat med"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description="" ma:internalName="SharedWithDetails" ma:readOnly="true">
      <xsd:simpleType>
        <xsd:restriction base="dms:Note">
          <xsd:maxLength value="255"/>
        </xsd:restriction>
      </xsd:simpleType>
    </xsd:element>
    <xsd:element name="SharingHintHash" ma:index="12" nillable="true" ma:displayName="Delar tips,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370E37-95F4-4BFC-AEB4-6B3010CB5BB3}">
  <ds:schemaRefs>
    <ds:schemaRef ds:uri="http://purl.org/dc/terms/"/>
    <ds:schemaRef ds:uri="0ac899a7-212f-4af4-bf6e-68ea302a858c"/>
    <ds:schemaRef ds:uri="http://schemas.microsoft.com/office/2006/documentManagement/types"/>
    <ds:schemaRef ds:uri="http://schemas.microsoft.com/office/infopath/2007/PartnerControls"/>
    <ds:schemaRef ds:uri="56c9bde8-cefc-4d80-9305-890f61d5b7cf"/>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3DF61456-C2D9-4CCC-ADAA-CF1C6EF0AD8A}">
  <ds:schemaRefs>
    <ds:schemaRef ds:uri="http://schemas.microsoft.com/sharepoint/v3/contenttype/forms"/>
  </ds:schemaRefs>
</ds:datastoreItem>
</file>

<file path=customXml/itemProps3.xml><?xml version="1.0" encoding="utf-8"?>
<ds:datastoreItem xmlns:ds="http://schemas.openxmlformats.org/officeDocument/2006/customXml" ds:itemID="{670E1131-24D2-4BE7-916A-9D1771A346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c899a7-212f-4af4-bf6e-68ea302a858c"/>
    <ds:schemaRef ds:uri="56c9bde8-cefc-4d80-9305-890f61d5b7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1177</Words>
  <Application>Microsoft Office PowerPoint</Application>
  <PresentationFormat>Bildspel på skärmen (16:9)</PresentationFormat>
  <Paragraphs>192</Paragraphs>
  <Slides>18</Slides>
  <Notes>14</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18</vt:i4>
      </vt:variant>
    </vt:vector>
  </HeadingPairs>
  <TitlesOfParts>
    <vt:vector size="21" baseType="lpstr">
      <vt:lpstr>Arial</vt:lpstr>
      <vt:lpstr>Calibri</vt:lpstr>
      <vt:lpstr>GBG-Stad-Mall_enkel_LILA_SV_wide</vt:lpstr>
      <vt:lpstr>EU:s NIS-direktiv i Sverige</vt:lpstr>
      <vt:lpstr>Vad innebär NIS?</vt:lpstr>
      <vt:lpstr>NIS-direktivet i Sverige</vt:lpstr>
      <vt:lpstr>Berörda samhällsviktiga funktioner: (Tjänster)</vt:lpstr>
      <vt:lpstr>MSB:s föreskrifter </vt:lpstr>
      <vt:lpstr>NIS-KRAV</vt:lpstr>
      <vt:lpstr>Incidentrapportering</vt:lpstr>
      <vt:lpstr>Rapporteringspliktig incident</vt:lpstr>
      <vt:lpstr>Hur går vi vidare?</vt:lpstr>
      <vt:lpstr>Befintlig hantering av händelser/avvikelser</vt:lpstr>
      <vt:lpstr>Händelser/avvikelser - 1</vt:lpstr>
      <vt:lpstr>Händelser/avvikelser - 3</vt:lpstr>
      <vt:lpstr>Händelser/avvikelser - 4</vt:lpstr>
      <vt:lpstr>Händelser/avvikelser</vt:lpstr>
      <vt:lpstr>Händelser/avvikelser</vt:lpstr>
      <vt:lpstr>Händelser/avvikelser</vt:lpstr>
      <vt:lpstr>Vidare...</vt:lpstr>
      <vt:lpstr>PowerPoint-presentation</vt:lpstr>
    </vt:vector>
  </TitlesOfParts>
  <Company>Göteborgs stad SDF Centrum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subject>NIS-direktivet i Sverige och HSE GBG STAD</dc:subject>
  <dc:creator>Per Rosén (perros0624);Björn Abelli;Michael Nagy;Zoltan Kovacs</dc:creator>
  <cp:lastModifiedBy>Eva Silow</cp:lastModifiedBy>
  <cp:revision>188</cp:revision>
  <cp:lastPrinted>2015-10-08T09:11:18Z</cp:lastPrinted>
  <dcterms:created xsi:type="dcterms:W3CDTF">2015-03-26T15:01:44Z</dcterms:created>
  <dcterms:modified xsi:type="dcterms:W3CDTF">2020-01-27T06:42:01Z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0x0101003BC3E7091F74584593080A66C0F9EEFB</vt:lpwstr>
  </property>
</Properties>
</file>